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1"/>
  </p:notesMasterIdLst>
  <p:handoutMasterIdLst>
    <p:handoutMasterId r:id="rId12"/>
  </p:handoutMasterIdLst>
  <p:sldIdLst>
    <p:sldId id="416" r:id="rId5"/>
    <p:sldId id="410" r:id="rId6"/>
    <p:sldId id="434" r:id="rId7"/>
    <p:sldId id="399" r:id="rId8"/>
    <p:sldId id="445" r:id="rId9"/>
    <p:sldId id="407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B06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–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–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Dark Style 1 –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–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929F9F4-4A8F-4326-A1B4-22849713DDAB}" styleName="Dark Style 1 –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49"/>
    <p:restoredTop sz="87059" autoAdjust="0"/>
  </p:normalViewPr>
  <p:slideViewPr>
    <p:cSldViewPr snapToGrid="0">
      <p:cViewPr varScale="1">
        <p:scale>
          <a:sx n="33" d="100"/>
          <a:sy n="33" d="100"/>
        </p:scale>
        <p:origin x="1728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257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dirty="0"/>
              <a:t>Liikevaihto tuhatta euroa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Sheet1!$A$1:$E$1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Sheet1!$A$2:$E$2</c:f>
              <c:numCache>
                <c:formatCode>General</c:formatCode>
                <c:ptCount val="5"/>
                <c:pt idx="0">
                  <c:v>5235</c:v>
                </c:pt>
                <c:pt idx="1">
                  <c:v>4888</c:v>
                </c:pt>
                <c:pt idx="2">
                  <c:v>4472</c:v>
                </c:pt>
                <c:pt idx="3">
                  <c:v>4787</c:v>
                </c:pt>
                <c:pt idx="4">
                  <c:v>4875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82-4729-8837-2EFB352918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5533648"/>
        <c:axId val="651759056"/>
      </c:barChart>
      <c:catAx>
        <c:axId val="170553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51759056"/>
        <c:crosses val="autoZero"/>
        <c:auto val="1"/>
        <c:lblAlgn val="ctr"/>
        <c:lblOffset val="100"/>
        <c:noMultiLvlLbl val="0"/>
      </c:catAx>
      <c:valAx>
        <c:axId val="6517590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705533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dirty="0"/>
              <a:t>Liikevoitto euroa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Sheet1!$A$1:$E$1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Sheet1!$A$2:$E$2</c:f>
              <c:numCache>
                <c:formatCode>General</c:formatCode>
                <c:ptCount val="5"/>
                <c:pt idx="0">
                  <c:v>-56190</c:v>
                </c:pt>
                <c:pt idx="1">
                  <c:v>147804</c:v>
                </c:pt>
                <c:pt idx="2">
                  <c:v>150804</c:v>
                </c:pt>
                <c:pt idx="3">
                  <c:v>-73607</c:v>
                </c:pt>
                <c:pt idx="4">
                  <c:v>86252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71-443C-9961-85E2F5A97D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5533648"/>
        <c:axId val="651759056"/>
      </c:barChart>
      <c:catAx>
        <c:axId val="170553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51759056"/>
        <c:crosses val="autoZero"/>
        <c:auto val="1"/>
        <c:lblAlgn val="ctr"/>
        <c:lblOffset val="100"/>
        <c:noMultiLvlLbl val="0"/>
      </c:catAx>
      <c:valAx>
        <c:axId val="651759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705533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589DF2-EEE3-4D72-86B7-BC3FCBD797F7}" type="doc">
      <dgm:prSet loTypeId="urn:microsoft.com/office/officeart/2005/8/layout/hChevron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F8AA0926-A52F-45D1-9003-9FC369D91222}">
      <dgm:prSet phldrT="[Teksti]" custT="1"/>
      <dgm:spPr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fi-FI" sz="1600"/>
            <a:t>Q1</a:t>
          </a:r>
        </a:p>
      </dgm:t>
    </dgm:pt>
    <dgm:pt modelId="{2033057C-1F86-41A4-9554-A6A3AE75E08C}" type="parTrans" cxnId="{BED7AC9F-7BDD-4CBB-B224-0FEBCD637805}">
      <dgm:prSet/>
      <dgm:spPr/>
      <dgm:t>
        <a:bodyPr/>
        <a:lstStyle/>
        <a:p>
          <a:endParaRPr lang="fi-FI"/>
        </a:p>
      </dgm:t>
    </dgm:pt>
    <dgm:pt modelId="{9C9C41F1-5F48-434F-92DB-6CBFFB8F6790}" type="sibTrans" cxnId="{BED7AC9F-7BDD-4CBB-B224-0FEBCD637805}">
      <dgm:prSet custT="1"/>
      <dgm:spPr/>
      <dgm:t>
        <a:bodyPr/>
        <a:lstStyle/>
        <a:p>
          <a:endParaRPr lang="fi-FI" sz="1600"/>
        </a:p>
      </dgm:t>
    </dgm:pt>
    <dgm:pt modelId="{B72F03D5-3FA8-48B5-B8C9-7C46EA9201B4}">
      <dgm:prSet phldrT="[Teksti]" custT="1"/>
      <dgm:spPr>
        <a:solidFill>
          <a:schemeClr val="accent2"/>
        </a:solidFill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fi-FI" sz="1600"/>
            <a:t>Q2</a:t>
          </a:r>
        </a:p>
      </dgm:t>
    </dgm:pt>
    <dgm:pt modelId="{BF7C8CF4-2594-4CC2-8A70-7F4BADF3C0EA}" type="parTrans" cxnId="{82F59F40-900D-4D7B-AF01-8C7BD46506BF}">
      <dgm:prSet/>
      <dgm:spPr/>
      <dgm:t>
        <a:bodyPr/>
        <a:lstStyle/>
        <a:p>
          <a:endParaRPr lang="fi-FI"/>
        </a:p>
      </dgm:t>
    </dgm:pt>
    <dgm:pt modelId="{24B8F7B4-01D1-44C9-B803-77A03D0A620F}" type="sibTrans" cxnId="{82F59F40-900D-4D7B-AF01-8C7BD46506BF}">
      <dgm:prSet custT="1"/>
      <dgm:spPr/>
      <dgm:t>
        <a:bodyPr/>
        <a:lstStyle/>
        <a:p>
          <a:endParaRPr lang="fi-FI" sz="1600"/>
        </a:p>
      </dgm:t>
    </dgm:pt>
    <dgm:pt modelId="{C45F3362-E44B-43F5-A4DD-156A183BAE9C}">
      <dgm:prSet phldrT="[Teksti]" custT="1"/>
      <dgm:spPr>
        <a:solidFill>
          <a:schemeClr val="accent3"/>
        </a:solidFill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fi-FI" sz="1600"/>
            <a:t>Q3</a:t>
          </a:r>
        </a:p>
      </dgm:t>
    </dgm:pt>
    <dgm:pt modelId="{51170C46-4EA4-435D-9AD6-1F221E115CF8}" type="parTrans" cxnId="{CE1D2D0F-3DD1-429A-94FA-1DAEB240E768}">
      <dgm:prSet/>
      <dgm:spPr/>
      <dgm:t>
        <a:bodyPr/>
        <a:lstStyle/>
        <a:p>
          <a:endParaRPr lang="fi-FI"/>
        </a:p>
      </dgm:t>
    </dgm:pt>
    <dgm:pt modelId="{1D730729-4086-47CC-BA9E-6B33E07A9525}" type="sibTrans" cxnId="{CE1D2D0F-3DD1-429A-94FA-1DAEB240E768}">
      <dgm:prSet custT="1"/>
      <dgm:spPr/>
      <dgm:t>
        <a:bodyPr/>
        <a:lstStyle/>
        <a:p>
          <a:endParaRPr lang="fi-FI" sz="1600"/>
        </a:p>
      </dgm:t>
    </dgm:pt>
    <dgm:pt modelId="{11B46586-5C8B-4D8D-A02D-8201A54EB112}">
      <dgm:prSet phldrT="[Teksti]" custT="1"/>
      <dgm:spPr>
        <a:solidFill>
          <a:schemeClr val="accent4"/>
        </a:solidFill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fi-FI" sz="1600"/>
            <a:t>Q4</a:t>
          </a:r>
        </a:p>
      </dgm:t>
    </dgm:pt>
    <dgm:pt modelId="{6A5C3CAF-D023-4D71-9CA0-27DA630313BB}" type="parTrans" cxnId="{FA66E6C7-3996-4D30-807B-7DC7FCD56C97}">
      <dgm:prSet/>
      <dgm:spPr/>
      <dgm:t>
        <a:bodyPr/>
        <a:lstStyle/>
        <a:p>
          <a:endParaRPr lang="fi-FI"/>
        </a:p>
      </dgm:t>
    </dgm:pt>
    <dgm:pt modelId="{4CF712C9-CC18-4CAB-9A1D-1F110B1628CF}" type="sibTrans" cxnId="{FA66E6C7-3996-4D30-807B-7DC7FCD56C97}">
      <dgm:prSet custT="1"/>
      <dgm:spPr/>
      <dgm:t>
        <a:bodyPr/>
        <a:lstStyle/>
        <a:p>
          <a:endParaRPr lang="fi-FI" sz="1600"/>
        </a:p>
      </dgm:t>
    </dgm:pt>
    <dgm:pt modelId="{25898DC4-E74D-0E42-BD1B-F4151A0015D2}" type="pres">
      <dgm:prSet presAssocID="{7D589DF2-EEE3-4D72-86B7-BC3FCBD797F7}" presName="Name0" presStyleCnt="0">
        <dgm:presLayoutVars>
          <dgm:dir/>
          <dgm:resizeHandles val="exact"/>
        </dgm:presLayoutVars>
      </dgm:prSet>
      <dgm:spPr/>
    </dgm:pt>
    <dgm:pt modelId="{DF77CD2D-5DB9-0A4C-9C0C-CE626946B52C}" type="pres">
      <dgm:prSet presAssocID="{F8AA0926-A52F-45D1-9003-9FC369D91222}" presName="parTxOnly" presStyleLbl="node1" presStyleIdx="0" presStyleCnt="4">
        <dgm:presLayoutVars>
          <dgm:bulletEnabled val="1"/>
        </dgm:presLayoutVars>
      </dgm:prSet>
      <dgm:spPr/>
    </dgm:pt>
    <dgm:pt modelId="{2B8A6A56-BACD-8242-B9FD-DFEE86B07A54}" type="pres">
      <dgm:prSet presAssocID="{9C9C41F1-5F48-434F-92DB-6CBFFB8F6790}" presName="parSpace" presStyleCnt="0"/>
      <dgm:spPr/>
    </dgm:pt>
    <dgm:pt modelId="{9C012FB6-19E0-B44A-8145-7707B68F87D6}" type="pres">
      <dgm:prSet presAssocID="{B72F03D5-3FA8-48B5-B8C9-7C46EA9201B4}" presName="parTxOnly" presStyleLbl="node1" presStyleIdx="1" presStyleCnt="4">
        <dgm:presLayoutVars>
          <dgm:bulletEnabled val="1"/>
        </dgm:presLayoutVars>
      </dgm:prSet>
      <dgm:spPr/>
    </dgm:pt>
    <dgm:pt modelId="{B4231111-8A34-6F4D-9C70-55ED9787522C}" type="pres">
      <dgm:prSet presAssocID="{24B8F7B4-01D1-44C9-B803-77A03D0A620F}" presName="parSpace" presStyleCnt="0"/>
      <dgm:spPr/>
    </dgm:pt>
    <dgm:pt modelId="{BAF0E8A8-BAF5-E746-A30D-472BA9172280}" type="pres">
      <dgm:prSet presAssocID="{C45F3362-E44B-43F5-A4DD-156A183BAE9C}" presName="parTxOnly" presStyleLbl="node1" presStyleIdx="2" presStyleCnt="4">
        <dgm:presLayoutVars>
          <dgm:bulletEnabled val="1"/>
        </dgm:presLayoutVars>
      </dgm:prSet>
      <dgm:spPr/>
    </dgm:pt>
    <dgm:pt modelId="{95AC7050-82F7-C34D-BFA7-3969A312088B}" type="pres">
      <dgm:prSet presAssocID="{1D730729-4086-47CC-BA9E-6B33E07A9525}" presName="parSpace" presStyleCnt="0"/>
      <dgm:spPr/>
    </dgm:pt>
    <dgm:pt modelId="{65E26F6E-0CD0-A24D-A51D-AD32DB61D4FD}" type="pres">
      <dgm:prSet presAssocID="{11B46586-5C8B-4D8D-A02D-8201A54EB112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CE1D2D0F-3DD1-429A-94FA-1DAEB240E768}" srcId="{7D589DF2-EEE3-4D72-86B7-BC3FCBD797F7}" destId="{C45F3362-E44B-43F5-A4DD-156A183BAE9C}" srcOrd="2" destOrd="0" parTransId="{51170C46-4EA4-435D-9AD6-1F221E115CF8}" sibTransId="{1D730729-4086-47CC-BA9E-6B33E07A9525}"/>
    <dgm:cxn modelId="{417E1523-6A29-B14F-AF38-09AFCF5A6C3D}" type="presOf" srcId="{11B46586-5C8B-4D8D-A02D-8201A54EB112}" destId="{65E26F6E-0CD0-A24D-A51D-AD32DB61D4FD}" srcOrd="0" destOrd="0" presId="urn:microsoft.com/office/officeart/2005/8/layout/hChevron3"/>
    <dgm:cxn modelId="{82F59F40-900D-4D7B-AF01-8C7BD46506BF}" srcId="{7D589DF2-EEE3-4D72-86B7-BC3FCBD797F7}" destId="{B72F03D5-3FA8-48B5-B8C9-7C46EA9201B4}" srcOrd="1" destOrd="0" parTransId="{BF7C8CF4-2594-4CC2-8A70-7F4BADF3C0EA}" sibTransId="{24B8F7B4-01D1-44C9-B803-77A03D0A620F}"/>
    <dgm:cxn modelId="{5EF01A43-22B3-2442-BBD6-4196622D2C19}" type="presOf" srcId="{F8AA0926-A52F-45D1-9003-9FC369D91222}" destId="{DF77CD2D-5DB9-0A4C-9C0C-CE626946B52C}" srcOrd="0" destOrd="0" presId="urn:microsoft.com/office/officeart/2005/8/layout/hChevron3"/>
    <dgm:cxn modelId="{0A734F68-CFCA-3E49-8DE3-346BE456E542}" type="presOf" srcId="{B72F03D5-3FA8-48B5-B8C9-7C46EA9201B4}" destId="{9C012FB6-19E0-B44A-8145-7707B68F87D6}" srcOrd="0" destOrd="0" presId="urn:microsoft.com/office/officeart/2005/8/layout/hChevron3"/>
    <dgm:cxn modelId="{BED7AC9F-7BDD-4CBB-B224-0FEBCD637805}" srcId="{7D589DF2-EEE3-4D72-86B7-BC3FCBD797F7}" destId="{F8AA0926-A52F-45D1-9003-9FC369D91222}" srcOrd="0" destOrd="0" parTransId="{2033057C-1F86-41A4-9554-A6A3AE75E08C}" sibTransId="{9C9C41F1-5F48-434F-92DB-6CBFFB8F6790}"/>
    <dgm:cxn modelId="{BBEB46A8-C476-CC43-80F4-C15C7D1E03C6}" type="presOf" srcId="{C45F3362-E44B-43F5-A4DD-156A183BAE9C}" destId="{BAF0E8A8-BAF5-E746-A30D-472BA9172280}" srcOrd="0" destOrd="0" presId="urn:microsoft.com/office/officeart/2005/8/layout/hChevron3"/>
    <dgm:cxn modelId="{FA66E6C7-3996-4D30-807B-7DC7FCD56C97}" srcId="{7D589DF2-EEE3-4D72-86B7-BC3FCBD797F7}" destId="{11B46586-5C8B-4D8D-A02D-8201A54EB112}" srcOrd="3" destOrd="0" parTransId="{6A5C3CAF-D023-4D71-9CA0-27DA630313BB}" sibTransId="{4CF712C9-CC18-4CAB-9A1D-1F110B1628CF}"/>
    <dgm:cxn modelId="{E861C0CA-4C3A-3241-8F47-E714DB156BED}" type="presOf" srcId="{7D589DF2-EEE3-4D72-86B7-BC3FCBD797F7}" destId="{25898DC4-E74D-0E42-BD1B-F4151A0015D2}" srcOrd="0" destOrd="0" presId="urn:microsoft.com/office/officeart/2005/8/layout/hChevron3"/>
    <dgm:cxn modelId="{5B493661-DD92-A746-8C46-720DBFB7E798}" type="presParOf" srcId="{25898DC4-E74D-0E42-BD1B-F4151A0015D2}" destId="{DF77CD2D-5DB9-0A4C-9C0C-CE626946B52C}" srcOrd="0" destOrd="0" presId="urn:microsoft.com/office/officeart/2005/8/layout/hChevron3"/>
    <dgm:cxn modelId="{D7D61187-9394-2D48-86C6-0AAF9BC9DBEA}" type="presParOf" srcId="{25898DC4-E74D-0E42-BD1B-F4151A0015D2}" destId="{2B8A6A56-BACD-8242-B9FD-DFEE86B07A54}" srcOrd="1" destOrd="0" presId="urn:microsoft.com/office/officeart/2005/8/layout/hChevron3"/>
    <dgm:cxn modelId="{9A49DE66-E485-994F-9979-BD177118791C}" type="presParOf" srcId="{25898DC4-E74D-0E42-BD1B-F4151A0015D2}" destId="{9C012FB6-19E0-B44A-8145-7707B68F87D6}" srcOrd="2" destOrd="0" presId="urn:microsoft.com/office/officeart/2005/8/layout/hChevron3"/>
    <dgm:cxn modelId="{B885127D-9324-5346-9797-A51804BD033C}" type="presParOf" srcId="{25898DC4-E74D-0E42-BD1B-F4151A0015D2}" destId="{B4231111-8A34-6F4D-9C70-55ED9787522C}" srcOrd="3" destOrd="0" presId="urn:microsoft.com/office/officeart/2005/8/layout/hChevron3"/>
    <dgm:cxn modelId="{64F60850-C081-FE42-AEFD-35DA00720D84}" type="presParOf" srcId="{25898DC4-E74D-0E42-BD1B-F4151A0015D2}" destId="{BAF0E8A8-BAF5-E746-A30D-472BA9172280}" srcOrd="4" destOrd="0" presId="urn:microsoft.com/office/officeart/2005/8/layout/hChevron3"/>
    <dgm:cxn modelId="{672786E8-5BAF-0A40-890B-ACAC8F46582C}" type="presParOf" srcId="{25898DC4-E74D-0E42-BD1B-F4151A0015D2}" destId="{95AC7050-82F7-C34D-BFA7-3969A312088B}" srcOrd="5" destOrd="0" presId="urn:microsoft.com/office/officeart/2005/8/layout/hChevron3"/>
    <dgm:cxn modelId="{45C130D6-60DE-2648-97B8-9E28EF05924A}" type="presParOf" srcId="{25898DC4-E74D-0E42-BD1B-F4151A0015D2}" destId="{65E26F6E-0CD0-A24D-A51D-AD32DB61D4FD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589DF2-EEE3-4D72-86B7-BC3FCBD797F7}" type="doc">
      <dgm:prSet loTypeId="urn:microsoft.com/office/officeart/2005/8/layout/hChevron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F8AA0926-A52F-45D1-9003-9FC369D91222}">
      <dgm:prSet phldrT="[Teksti]" custT="1"/>
      <dgm:spPr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endParaRPr lang="fi-FI" sz="1600"/>
        </a:p>
      </dgm:t>
    </dgm:pt>
    <dgm:pt modelId="{2033057C-1F86-41A4-9554-A6A3AE75E08C}" type="parTrans" cxnId="{BED7AC9F-7BDD-4CBB-B224-0FEBCD637805}">
      <dgm:prSet/>
      <dgm:spPr/>
      <dgm:t>
        <a:bodyPr/>
        <a:lstStyle/>
        <a:p>
          <a:endParaRPr lang="fi-FI"/>
        </a:p>
      </dgm:t>
    </dgm:pt>
    <dgm:pt modelId="{9C9C41F1-5F48-434F-92DB-6CBFFB8F6790}" type="sibTrans" cxnId="{BED7AC9F-7BDD-4CBB-B224-0FEBCD637805}">
      <dgm:prSet custT="1"/>
      <dgm:spPr/>
      <dgm:t>
        <a:bodyPr/>
        <a:lstStyle/>
        <a:p>
          <a:endParaRPr lang="fi-FI" sz="1600"/>
        </a:p>
      </dgm:t>
    </dgm:pt>
    <dgm:pt modelId="{B72F03D5-3FA8-48B5-B8C9-7C46EA9201B4}">
      <dgm:prSet phldrT="[Teksti]" custT="1"/>
      <dgm:spPr>
        <a:solidFill>
          <a:schemeClr val="accent2"/>
        </a:solidFill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endParaRPr lang="fi-FI" sz="1600"/>
        </a:p>
      </dgm:t>
    </dgm:pt>
    <dgm:pt modelId="{BF7C8CF4-2594-4CC2-8A70-7F4BADF3C0EA}" type="parTrans" cxnId="{82F59F40-900D-4D7B-AF01-8C7BD46506BF}">
      <dgm:prSet/>
      <dgm:spPr/>
      <dgm:t>
        <a:bodyPr/>
        <a:lstStyle/>
        <a:p>
          <a:endParaRPr lang="fi-FI"/>
        </a:p>
      </dgm:t>
    </dgm:pt>
    <dgm:pt modelId="{24B8F7B4-01D1-44C9-B803-77A03D0A620F}" type="sibTrans" cxnId="{82F59F40-900D-4D7B-AF01-8C7BD46506BF}">
      <dgm:prSet custT="1"/>
      <dgm:spPr/>
      <dgm:t>
        <a:bodyPr/>
        <a:lstStyle/>
        <a:p>
          <a:endParaRPr lang="fi-FI" sz="1600"/>
        </a:p>
      </dgm:t>
    </dgm:pt>
    <dgm:pt modelId="{C45F3362-E44B-43F5-A4DD-156A183BAE9C}">
      <dgm:prSet phldrT="[Teksti]" custT="1"/>
      <dgm:spPr>
        <a:solidFill>
          <a:schemeClr val="accent3"/>
        </a:solidFill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endParaRPr lang="fi-FI" sz="1600"/>
        </a:p>
      </dgm:t>
    </dgm:pt>
    <dgm:pt modelId="{51170C46-4EA4-435D-9AD6-1F221E115CF8}" type="parTrans" cxnId="{CE1D2D0F-3DD1-429A-94FA-1DAEB240E768}">
      <dgm:prSet/>
      <dgm:spPr/>
      <dgm:t>
        <a:bodyPr/>
        <a:lstStyle/>
        <a:p>
          <a:endParaRPr lang="fi-FI"/>
        </a:p>
      </dgm:t>
    </dgm:pt>
    <dgm:pt modelId="{1D730729-4086-47CC-BA9E-6B33E07A9525}" type="sibTrans" cxnId="{CE1D2D0F-3DD1-429A-94FA-1DAEB240E768}">
      <dgm:prSet custT="1"/>
      <dgm:spPr/>
      <dgm:t>
        <a:bodyPr/>
        <a:lstStyle/>
        <a:p>
          <a:endParaRPr lang="fi-FI" sz="1600"/>
        </a:p>
      </dgm:t>
    </dgm:pt>
    <dgm:pt modelId="{11B46586-5C8B-4D8D-A02D-8201A54EB112}">
      <dgm:prSet phldrT="[Teksti]" custT="1"/>
      <dgm:spPr>
        <a:solidFill>
          <a:schemeClr val="accent4"/>
        </a:solidFill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endParaRPr lang="fi-FI" sz="1600"/>
        </a:p>
      </dgm:t>
    </dgm:pt>
    <dgm:pt modelId="{6A5C3CAF-D023-4D71-9CA0-27DA630313BB}" type="parTrans" cxnId="{FA66E6C7-3996-4D30-807B-7DC7FCD56C97}">
      <dgm:prSet/>
      <dgm:spPr/>
      <dgm:t>
        <a:bodyPr/>
        <a:lstStyle/>
        <a:p>
          <a:endParaRPr lang="fi-FI"/>
        </a:p>
      </dgm:t>
    </dgm:pt>
    <dgm:pt modelId="{4CF712C9-CC18-4CAB-9A1D-1F110B1628CF}" type="sibTrans" cxnId="{FA66E6C7-3996-4D30-807B-7DC7FCD56C97}">
      <dgm:prSet custT="1"/>
      <dgm:spPr/>
      <dgm:t>
        <a:bodyPr/>
        <a:lstStyle/>
        <a:p>
          <a:endParaRPr lang="fi-FI" sz="1600"/>
        </a:p>
      </dgm:t>
    </dgm:pt>
    <dgm:pt modelId="{25898DC4-E74D-0E42-BD1B-F4151A0015D2}" type="pres">
      <dgm:prSet presAssocID="{7D589DF2-EEE3-4D72-86B7-BC3FCBD797F7}" presName="Name0" presStyleCnt="0">
        <dgm:presLayoutVars>
          <dgm:dir/>
          <dgm:resizeHandles val="exact"/>
        </dgm:presLayoutVars>
      </dgm:prSet>
      <dgm:spPr/>
    </dgm:pt>
    <dgm:pt modelId="{DF77CD2D-5DB9-0A4C-9C0C-CE626946B52C}" type="pres">
      <dgm:prSet presAssocID="{F8AA0926-A52F-45D1-9003-9FC369D91222}" presName="parTxOnly" presStyleLbl="node1" presStyleIdx="0" presStyleCnt="4">
        <dgm:presLayoutVars>
          <dgm:bulletEnabled val="1"/>
        </dgm:presLayoutVars>
      </dgm:prSet>
      <dgm:spPr/>
    </dgm:pt>
    <dgm:pt modelId="{2B8A6A56-BACD-8242-B9FD-DFEE86B07A54}" type="pres">
      <dgm:prSet presAssocID="{9C9C41F1-5F48-434F-92DB-6CBFFB8F6790}" presName="parSpace" presStyleCnt="0"/>
      <dgm:spPr/>
    </dgm:pt>
    <dgm:pt modelId="{9C012FB6-19E0-B44A-8145-7707B68F87D6}" type="pres">
      <dgm:prSet presAssocID="{B72F03D5-3FA8-48B5-B8C9-7C46EA9201B4}" presName="parTxOnly" presStyleLbl="node1" presStyleIdx="1" presStyleCnt="4">
        <dgm:presLayoutVars>
          <dgm:bulletEnabled val="1"/>
        </dgm:presLayoutVars>
      </dgm:prSet>
      <dgm:spPr/>
    </dgm:pt>
    <dgm:pt modelId="{B4231111-8A34-6F4D-9C70-55ED9787522C}" type="pres">
      <dgm:prSet presAssocID="{24B8F7B4-01D1-44C9-B803-77A03D0A620F}" presName="parSpace" presStyleCnt="0"/>
      <dgm:spPr/>
    </dgm:pt>
    <dgm:pt modelId="{BAF0E8A8-BAF5-E746-A30D-472BA9172280}" type="pres">
      <dgm:prSet presAssocID="{C45F3362-E44B-43F5-A4DD-156A183BAE9C}" presName="parTxOnly" presStyleLbl="node1" presStyleIdx="2" presStyleCnt="4">
        <dgm:presLayoutVars>
          <dgm:bulletEnabled val="1"/>
        </dgm:presLayoutVars>
      </dgm:prSet>
      <dgm:spPr/>
    </dgm:pt>
    <dgm:pt modelId="{95AC7050-82F7-C34D-BFA7-3969A312088B}" type="pres">
      <dgm:prSet presAssocID="{1D730729-4086-47CC-BA9E-6B33E07A9525}" presName="parSpace" presStyleCnt="0"/>
      <dgm:spPr/>
    </dgm:pt>
    <dgm:pt modelId="{65E26F6E-0CD0-A24D-A51D-AD32DB61D4FD}" type="pres">
      <dgm:prSet presAssocID="{11B46586-5C8B-4D8D-A02D-8201A54EB112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CE1D2D0F-3DD1-429A-94FA-1DAEB240E768}" srcId="{7D589DF2-EEE3-4D72-86B7-BC3FCBD797F7}" destId="{C45F3362-E44B-43F5-A4DD-156A183BAE9C}" srcOrd="2" destOrd="0" parTransId="{51170C46-4EA4-435D-9AD6-1F221E115CF8}" sibTransId="{1D730729-4086-47CC-BA9E-6B33E07A9525}"/>
    <dgm:cxn modelId="{417E1523-6A29-B14F-AF38-09AFCF5A6C3D}" type="presOf" srcId="{11B46586-5C8B-4D8D-A02D-8201A54EB112}" destId="{65E26F6E-0CD0-A24D-A51D-AD32DB61D4FD}" srcOrd="0" destOrd="0" presId="urn:microsoft.com/office/officeart/2005/8/layout/hChevron3"/>
    <dgm:cxn modelId="{82F59F40-900D-4D7B-AF01-8C7BD46506BF}" srcId="{7D589DF2-EEE3-4D72-86B7-BC3FCBD797F7}" destId="{B72F03D5-3FA8-48B5-B8C9-7C46EA9201B4}" srcOrd="1" destOrd="0" parTransId="{BF7C8CF4-2594-4CC2-8A70-7F4BADF3C0EA}" sibTransId="{24B8F7B4-01D1-44C9-B803-77A03D0A620F}"/>
    <dgm:cxn modelId="{5EF01A43-22B3-2442-BBD6-4196622D2C19}" type="presOf" srcId="{F8AA0926-A52F-45D1-9003-9FC369D91222}" destId="{DF77CD2D-5DB9-0A4C-9C0C-CE626946B52C}" srcOrd="0" destOrd="0" presId="urn:microsoft.com/office/officeart/2005/8/layout/hChevron3"/>
    <dgm:cxn modelId="{0A734F68-CFCA-3E49-8DE3-346BE456E542}" type="presOf" srcId="{B72F03D5-3FA8-48B5-B8C9-7C46EA9201B4}" destId="{9C012FB6-19E0-B44A-8145-7707B68F87D6}" srcOrd="0" destOrd="0" presId="urn:microsoft.com/office/officeart/2005/8/layout/hChevron3"/>
    <dgm:cxn modelId="{BED7AC9F-7BDD-4CBB-B224-0FEBCD637805}" srcId="{7D589DF2-EEE3-4D72-86B7-BC3FCBD797F7}" destId="{F8AA0926-A52F-45D1-9003-9FC369D91222}" srcOrd="0" destOrd="0" parTransId="{2033057C-1F86-41A4-9554-A6A3AE75E08C}" sibTransId="{9C9C41F1-5F48-434F-92DB-6CBFFB8F6790}"/>
    <dgm:cxn modelId="{BBEB46A8-C476-CC43-80F4-C15C7D1E03C6}" type="presOf" srcId="{C45F3362-E44B-43F5-A4DD-156A183BAE9C}" destId="{BAF0E8A8-BAF5-E746-A30D-472BA9172280}" srcOrd="0" destOrd="0" presId="urn:microsoft.com/office/officeart/2005/8/layout/hChevron3"/>
    <dgm:cxn modelId="{FA66E6C7-3996-4D30-807B-7DC7FCD56C97}" srcId="{7D589DF2-EEE3-4D72-86B7-BC3FCBD797F7}" destId="{11B46586-5C8B-4D8D-A02D-8201A54EB112}" srcOrd="3" destOrd="0" parTransId="{6A5C3CAF-D023-4D71-9CA0-27DA630313BB}" sibTransId="{4CF712C9-CC18-4CAB-9A1D-1F110B1628CF}"/>
    <dgm:cxn modelId="{E861C0CA-4C3A-3241-8F47-E714DB156BED}" type="presOf" srcId="{7D589DF2-EEE3-4D72-86B7-BC3FCBD797F7}" destId="{25898DC4-E74D-0E42-BD1B-F4151A0015D2}" srcOrd="0" destOrd="0" presId="urn:microsoft.com/office/officeart/2005/8/layout/hChevron3"/>
    <dgm:cxn modelId="{5B493661-DD92-A746-8C46-720DBFB7E798}" type="presParOf" srcId="{25898DC4-E74D-0E42-BD1B-F4151A0015D2}" destId="{DF77CD2D-5DB9-0A4C-9C0C-CE626946B52C}" srcOrd="0" destOrd="0" presId="urn:microsoft.com/office/officeart/2005/8/layout/hChevron3"/>
    <dgm:cxn modelId="{D7D61187-9394-2D48-86C6-0AAF9BC9DBEA}" type="presParOf" srcId="{25898DC4-E74D-0E42-BD1B-F4151A0015D2}" destId="{2B8A6A56-BACD-8242-B9FD-DFEE86B07A54}" srcOrd="1" destOrd="0" presId="urn:microsoft.com/office/officeart/2005/8/layout/hChevron3"/>
    <dgm:cxn modelId="{9A49DE66-E485-994F-9979-BD177118791C}" type="presParOf" srcId="{25898DC4-E74D-0E42-BD1B-F4151A0015D2}" destId="{9C012FB6-19E0-B44A-8145-7707B68F87D6}" srcOrd="2" destOrd="0" presId="urn:microsoft.com/office/officeart/2005/8/layout/hChevron3"/>
    <dgm:cxn modelId="{B885127D-9324-5346-9797-A51804BD033C}" type="presParOf" srcId="{25898DC4-E74D-0E42-BD1B-F4151A0015D2}" destId="{B4231111-8A34-6F4D-9C70-55ED9787522C}" srcOrd="3" destOrd="0" presId="urn:microsoft.com/office/officeart/2005/8/layout/hChevron3"/>
    <dgm:cxn modelId="{64F60850-C081-FE42-AEFD-35DA00720D84}" type="presParOf" srcId="{25898DC4-E74D-0E42-BD1B-F4151A0015D2}" destId="{BAF0E8A8-BAF5-E746-A30D-472BA9172280}" srcOrd="4" destOrd="0" presId="urn:microsoft.com/office/officeart/2005/8/layout/hChevron3"/>
    <dgm:cxn modelId="{672786E8-5BAF-0A40-890B-ACAC8F46582C}" type="presParOf" srcId="{25898DC4-E74D-0E42-BD1B-F4151A0015D2}" destId="{95AC7050-82F7-C34D-BFA7-3969A312088B}" srcOrd="5" destOrd="0" presId="urn:microsoft.com/office/officeart/2005/8/layout/hChevron3"/>
    <dgm:cxn modelId="{45C130D6-60DE-2648-97B8-9E28EF05924A}" type="presParOf" srcId="{25898DC4-E74D-0E42-BD1B-F4151A0015D2}" destId="{65E26F6E-0CD0-A24D-A51D-AD32DB61D4FD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589DF2-EEE3-4D72-86B7-BC3FCBD797F7}" type="doc">
      <dgm:prSet loTypeId="urn:microsoft.com/office/officeart/2005/8/layout/hChevron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F8AA0926-A52F-45D1-9003-9FC369D91222}">
      <dgm:prSet phldrT="[Teksti]" custT="1"/>
      <dgm:spPr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endParaRPr lang="fi-FI" sz="1600" dirty="0"/>
        </a:p>
      </dgm:t>
    </dgm:pt>
    <dgm:pt modelId="{2033057C-1F86-41A4-9554-A6A3AE75E08C}" type="parTrans" cxnId="{BED7AC9F-7BDD-4CBB-B224-0FEBCD637805}">
      <dgm:prSet/>
      <dgm:spPr/>
      <dgm:t>
        <a:bodyPr/>
        <a:lstStyle/>
        <a:p>
          <a:endParaRPr lang="fi-FI"/>
        </a:p>
      </dgm:t>
    </dgm:pt>
    <dgm:pt modelId="{9C9C41F1-5F48-434F-92DB-6CBFFB8F6790}" type="sibTrans" cxnId="{BED7AC9F-7BDD-4CBB-B224-0FEBCD637805}">
      <dgm:prSet custT="1"/>
      <dgm:spPr/>
      <dgm:t>
        <a:bodyPr/>
        <a:lstStyle/>
        <a:p>
          <a:endParaRPr lang="fi-FI" sz="1600"/>
        </a:p>
      </dgm:t>
    </dgm:pt>
    <dgm:pt modelId="{B72F03D5-3FA8-48B5-B8C9-7C46EA9201B4}">
      <dgm:prSet phldrT="[Teksti]" custT="1"/>
      <dgm:spPr>
        <a:solidFill>
          <a:schemeClr val="accent2"/>
        </a:solidFill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endParaRPr lang="fi-FI" sz="1600" dirty="0"/>
        </a:p>
      </dgm:t>
    </dgm:pt>
    <dgm:pt modelId="{BF7C8CF4-2594-4CC2-8A70-7F4BADF3C0EA}" type="parTrans" cxnId="{82F59F40-900D-4D7B-AF01-8C7BD46506BF}">
      <dgm:prSet/>
      <dgm:spPr/>
      <dgm:t>
        <a:bodyPr/>
        <a:lstStyle/>
        <a:p>
          <a:endParaRPr lang="fi-FI"/>
        </a:p>
      </dgm:t>
    </dgm:pt>
    <dgm:pt modelId="{24B8F7B4-01D1-44C9-B803-77A03D0A620F}" type="sibTrans" cxnId="{82F59F40-900D-4D7B-AF01-8C7BD46506BF}">
      <dgm:prSet custT="1"/>
      <dgm:spPr/>
      <dgm:t>
        <a:bodyPr/>
        <a:lstStyle/>
        <a:p>
          <a:endParaRPr lang="fi-FI" sz="1600"/>
        </a:p>
      </dgm:t>
    </dgm:pt>
    <dgm:pt modelId="{C45F3362-E44B-43F5-A4DD-156A183BAE9C}">
      <dgm:prSet phldrT="[Teksti]" custT="1"/>
      <dgm:spPr>
        <a:solidFill>
          <a:schemeClr val="accent3"/>
        </a:solidFill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endParaRPr lang="fi-FI" sz="1600" dirty="0"/>
        </a:p>
      </dgm:t>
    </dgm:pt>
    <dgm:pt modelId="{51170C46-4EA4-435D-9AD6-1F221E115CF8}" type="parTrans" cxnId="{CE1D2D0F-3DD1-429A-94FA-1DAEB240E768}">
      <dgm:prSet/>
      <dgm:spPr/>
      <dgm:t>
        <a:bodyPr/>
        <a:lstStyle/>
        <a:p>
          <a:endParaRPr lang="fi-FI"/>
        </a:p>
      </dgm:t>
    </dgm:pt>
    <dgm:pt modelId="{1D730729-4086-47CC-BA9E-6B33E07A9525}" type="sibTrans" cxnId="{CE1D2D0F-3DD1-429A-94FA-1DAEB240E768}">
      <dgm:prSet custT="1"/>
      <dgm:spPr/>
      <dgm:t>
        <a:bodyPr/>
        <a:lstStyle/>
        <a:p>
          <a:endParaRPr lang="fi-FI" sz="1600"/>
        </a:p>
      </dgm:t>
    </dgm:pt>
    <dgm:pt modelId="{11B46586-5C8B-4D8D-A02D-8201A54EB112}">
      <dgm:prSet phldrT="[Teksti]" custT="1"/>
      <dgm:spPr>
        <a:solidFill>
          <a:schemeClr val="accent4"/>
        </a:solidFill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endParaRPr lang="fi-FI" sz="1600" dirty="0"/>
        </a:p>
      </dgm:t>
    </dgm:pt>
    <dgm:pt modelId="{6A5C3CAF-D023-4D71-9CA0-27DA630313BB}" type="parTrans" cxnId="{FA66E6C7-3996-4D30-807B-7DC7FCD56C97}">
      <dgm:prSet/>
      <dgm:spPr/>
      <dgm:t>
        <a:bodyPr/>
        <a:lstStyle/>
        <a:p>
          <a:endParaRPr lang="fi-FI"/>
        </a:p>
      </dgm:t>
    </dgm:pt>
    <dgm:pt modelId="{4CF712C9-CC18-4CAB-9A1D-1F110B1628CF}" type="sibTrans" cxnId="{FA66E6C7-3996-4D30-807B-7DC7FCD56C97}">
      <dgm:prSet custT="1"/>
      <dgm:spPr/>
      <dgm:t>
        <a:bodyPr/>
        <a:lstStyle/>
        <a:p>
          <a:endParaRPr lang="fi-FI" sz="1600"/>
        </a:p>
      </dgm:t>
    </dgm:pt>
    <dgm:pt modelId="{25898DC4-E74D-0E42-BD1B-F4151A0015D2}" type="pres">
      <dgm:prSet presAssocID="{7D589DF2-EEE3-4D72-86B7-BC3FCBD797F7}" presName="Name0" presStyleCnt="0">
        <dgm:presLayoutVars>
          <dgm:dir/>
          <dgm:resizeHandles val="exact"/>
        </dgm:presLayoutVars>
      </dgm:prSet>
      <dgm:spPr/>
    </dgm:pt>
    <dgm:pt modelId="{DF77CD2D-5DB9-0A4C-9C0C-CE626946B52C}" type="pres">
      <dgm:prSet presAssocID="{F8AA0926-A52F-45D1-9003-9FC369D91222}" presName="parTxOnly" presStyleLbl="node1" presStyleIdx="0" presStyleCnt="4" custScaleX="90909" custLinFactNeighborX="2082">
        <dgm:presLayoutVars>
          <dgm:bulletEnabled val="1"/>
        </dgm:presLayoutVars>
      </dgm:prSet>
      <dgm:spPr/>
    </dgm:pt>
    <dgm:pt modelId="{2B8A6A56-BACD-8242-B9FD-DFEE86B07A54}" type="pres">
      <dgm:prSet presAssocID="{9C9C41F1-5F48-434F-92DB-6CBFFB8F6790}" presName="parSpace" presStyleCnt="0"/>
      <dgm:spPr/>
    </dgm:pt>
    <dgm:pt modelId="{9C012FB6-19E0-B44A-8145-7707B68F87D6}" type="pres">
      <dgm:prSet presAssocID="{B72F03D5-3FA8-48B5-B8C9-7C46EA9201B4}" presName="parTxOnly" presStyleLbl="node1" presStyleIdx="1" presStyleCnt="4">
        <dgm:presLayoutVars>
          <dgm:bulletEnabled val="1"/>
        </dgm:presLayoutVars>
      </dgm:prSet>
      <dgm:spPr/>
    </dgm:pt>
    <dgm:pt modelId="{B4231111-8A34-6F4D-9C70-55ED9787522C}" type="pres">
      <dgm:prSet presAssocID="{24B8F7B4-01D1-44C9-B803-77A03D0A620F}" presName="parSpace" presStyleCnt="0"/>
      <dgm:spPr/>
    </dgm:pt>
    <dgm:pt modelId="{BAF0E8A8-BAF5-E746-A30D-472BA9172280}" type="pres">
      <dgm:prSet presAssocID="{C45F3362-E44B-43F5-A4DD-156A183BAE9C}" presName="parTxOnly" presStyleLbl="node1" presStyleIdx="2" presStyleCnt="4" custLinFactNeighborX="14096">
        <dgm:presLayoutVars>
          <dgm:bulletEnabled val="1"/>
        </dgm:presLayoutVars>
      </dgm:prSet>
      <dgm:spPr/>
    </dgm:pt>
    <dgm:pt modelId="{95AC7050-82F7-C34D-BFA7-3969A312088B}" type="pres">
      <dgm:prSet presAssocID="{1D730729-4086-47CC-BA9E-6B33E07A9525}" presName="parSpace" presStyleCnt="0"/>
      <dgm:spPr/>
    </dgm:pt>
    <dgm:pt modelId="{65E26F6E-0CD0-A24D-A51D-AD32DB61D4FD}" type="pres">
      <dgm:prSet presAssocID="{11B46586-5C8B-4D8D-A02D-8201A54EB112}" presName="parTxOnly" presStyleLbl="node1" presStyleIdx="3" presStyleCnt="4" custLinFactNeighborX="2968">
        <dgm:presLayoutVars>
          <dgm:bulletEnabled val="1"/>
        </dgm:presLayoutVars>
      </dgm:prSet>
      <dgm:spPr/>
    </dgm:pt>
  </dgm:ptLst>
  <dgm:cxnLst>
    <dgm:cxn modelId="{CE1D2D0F-3DD1-429A-94FA-1DAEB240E768}" srcId="{7D589DF2-EEE3-4D72-86B7-BC3FCBD797F7}" destId="{C45F3362-E44B-43F5-A4DD-156A183BAE9C}" srcOrd="2" destOrd="0" parTransId="{51170C46-4EA4-435D-9AD6-1F221E115CF8}" sibTransId="{1D730729-4086-47CC-BA9E-6B33E07A9525}"/>
    <dgm:cxn modelId="{417E1523-6A29-B14F-AF38-09AFCF5A6C3D}" type="presOf" srcId="{11B46586-5C8B-4D8D-A02D-8201A54EB112}" destId="{65E26F6E-0CD0-A24D-A51D-AD32DB61D4FD}" srcOrd="0" destOrd="0" presId="urn:microsoft.com/office/officeart/2005/8/layout/hChevron3"/>
    <dgm:cxn modelId="{82F59F40-900D-4D7B-AF01-8C7BD46506BF}" srcId="{7D589DF2-EEE3-4D72-86B7-BC3FCBD797F7}" destId="{B72F03D5-3FA8-48B5-B8C9-7C46EA9201B4}" srcOrd="1" destOrd="0" parTransId="{BF7C8CF4-2594-4CC2-8A70-7F4BADF3C0EA}" sibTransId="{24B8F7B4-01D1-44C9-B803-77A03D0A620F}"/>
    <dgm:cxn modelId="{5EF01A43-22B3-2442-BBD6-4196622D2C19}" type="presOf" srcId="{F8AA0926-A52F-45D1-9003-9FC369D91222}" destId="{DF77CD2D-5DB9-0A4C-9C0C-CE626946B52C}" srcOrd="0" destOrd="0" presId="urn:microsoft.com/office/officeart/2005/8/layout/hChevron3"/>
    <dgm:cxn modelId="{0A734F68-CFCA-3E49-8DE3-346BE456E542}" type="presOf" srcId="{B72F03D5-3FA8-48B5-B8C9-7C46EA9201B4}" destId="{9C012FB6-19E0-B44A-8145-7707B68F87D6}" srcOrd="0" destOrd="0" presId="urn:microsoft.com/office/officeart/2005/8/layout/hChevron3"/>
    <dgm:cxn modelId="{BED7AC9F-7BDD-4CBB-B224-0FEBCD637805}" srcId="{7D589DF2-EEE3-4D72-86B7-BC3FCBD797F7}" destId="{F8AA0926-A52F-45D1-9003-9FC369D91222}" srcOrd="0" destOrd="0" parTransId="{2033057C-1F86-41A4-9554-A6A3AE75E08C}" sibTransId="{9C9C41F1-5F48-434F-92DB-6CBFFB8F6790}"/>
    <dgm:cxn modelId="{BBEB46A8-C476-CC43-80F4-C15C7D1E03C6}" type="presOf" srcId="{C45F3362-E44B-43F5-A4DD-156A183BAE9C}" destId="{BAF0E8A8-BAF5-E746-A30D-472BA9172280}" srcOrd="0" destOrd="0" presId="urn:microsoft.com/office/officeart/2005/8/layout/hChevron3"/>
    <dgm:cxn modelId="{FA66E6C7-3996-4D30-807B-7DC7FCD56C97}" srcId="{7D589DF2-EEE3-4D72-86B7-BC3FCBD797F7}" destId="{11B46586-5C8B-4D8D-A02D-8201A54EB112}" srcOrd="3" destOrd="0" parTransId="{6A5C3CAF-D023-4D71-9CA0-27DA630313BB}" sibTransId="{4CF712C9-CC18-4CAB-9A1D-1F110B1628CF}"/>
    <dgm:cxn modelId="{E861C0CA-4C3A-3241-8F47-E714DB156BED}" type="presOf" srcId="{7D589DF2-EEE3-4D72-86B7-BC3FCBD797F7}" destId="{25898DC4-E74D-0E42-BD1B-F4151A0015D2}" srcOrd="0" destOrd="0" presId="urn:microsoft.com/office/officeart/2005/8/layout/hChevron3"/>
    <dgm:cxn modelId="{5B493661-DD92-A746-8C46-720DBFB7E798}" type="presParOf" srcId="{25898DC4-E74D-0E42-BD1B-F4151A0015D2}" destId="{DF77CD2D-5DB9-0A4C-9C0C-CE626946B52C}" srcOrd="0" destOrd="0" presId="urn:microsoft.com/office/officeart/2005/8/layout/hChevron3"/>
    <dgm:cxn modelId="{D7D61187-9394-2D48-86C6-0AAF9BC9DBEA}" type="presParOf" srcId="{25898DC4-E74D-0E42-BD1B-F4151A0015D2}" destId="{2B8A6A56-BACD-8242-B9FD-DFEE86B07A54}" srcOrd="1" destOrd="0" presId="urn:microsoft.com/office/officeart/2005/8/layout/hChevron3"/>
    <dgm:cxn modelId="{9A49DE66-E485-994F-9979-BD177118791C}" type="presParOf" srcId="{25898DC4-E74D-0E42-BD1B-F4151A0015D2}" destId="{9C012FB6-19E0-B44A-8145-7707B68F87D6}" srcOrd="2" destOrd="0" presId="urn:microsoft.com/office/officeart/2005/8/layout/hChevron3"/>
    <dgm:cxn modelId="{B885127D-9324-5346-9797-A51804BD033C}" type="presParOf" srcId="{25898DC4-E74D-0E42-BD1B-F4151A0015D2}" destId="{B4231111-8A34-6F4D-9C70-55ED9787522C}" srcOrd="3" destOrd="0" presId="urn:microsoft.com/office/officeart/2005/8/layout/hChevron3"/>
    <dgm:cxn modelId="{64F60850-C081-FE42-AEFD-35DA00720D84}" type="presParOf" srcId="{25898DC4-E74D-0E42-BD1B-F4151A0015D2}" destId="{BAF0E8A8-BAF5-E746-A30D-472BA9172280}" srcOrd="4" destOrd="0" presId="urn:microsoft.com/office/officeart/2005/8/layout/hChevron3"/>
    <dgm:cxn modelId="{672786E8-5BAF-0A40-890B-ACAC8F46582C}" type="presParOf" srcId="{25898DC4-E74D-0E42-BD1B-F4151A0015D2}" destId="{95AC7050-82F7-C34D-BFA7-3969A312088B}" srcOrd="5" destOrd="0" presId="urn:microsoft.com/office/officeart/2005/8/layout/hChevron3"/>
    <dgm:cxn modelId="{45C130D6-60DE-2648-97B8-9E28EF05924A}" type="presParOf" srcId="{25898DC4-E74D-0E42-BD1B-F4151A0015D2}" destId="{65E26F6E-0CD0-A24D-A51D-AD32DB61D4FD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7CD2D-5DB9-0A4C-9C0C-CE626946B52C}">
      <dsp:nvSpPr>
        <dsp:cNvPr id="0" name=""/>
        <dsp:cNvSpPr/>
      </dsp:nvSpPr>
      <dsp:spPr>
        <a:xfrm>
          <a:off x="3271" y="0"/>
          <a:ext cx="3282589" cy="7201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Q1</a:t>
          </a:r>
        </a:p>
      </dsp:txBody>
      <dsp:txXfrm>
        <a:off x="3271" y="0"/>
        <a:ext cx="3102551" cy="720154"/>
      </dsp:txXfrm>
    </dsp:sp>
    <dsp:sp modelId="{9C012FB6-19E0-B44A-8145-7707B68F87D6}">
      <dsp:nvSpPr>
        <dsp:cNvPr id="0" name=""/>
        <dsp:cNvSpPr/>
      </dsp:nvSpPr>
      <dsp:spPr>
        <a:xfrm>
          <a:off x="2629343" y="0"/>
          <a:ext cx="3282589" cy="720154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Q2</a:t>
          </a:r>
        </a:p>
      </dsp:txBody>
      <dsp:txXfrm>
        <a:off x="2989420" y="0"/>
        <a:ext cx="2562435" cy="720154"/>
      </dsp:txXfrm>
    </dsp:sp>
    <dsp:sp modelId="{BAF0E8A8-BAF5-E746-A30D-472BA9172280}">
      <dsp:nvSpPr>
        <dsp:cNvPr id="0" name=""/>
        <dsp:cNvSpPr/>
      </dsp:nvSpPr>
      <dsp:spPr>
        <a:xfrm>
          <a:off x="5255415" y="0"/>
          <a:ext cx="3282589" cy="720154"/>
        </a:xfrm>
        <a:prstGeom prst="chevron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Q3</a:t>
          </a:r>
        </a:p>
      </dsp:txBody>
      <dsp:txXfrm>
        <a:off x="5615492" y="0"/>
        <a:ext cx="2562435" cy="720154"/>
      </dsp:txXfrm>
    </dsp:sp>
    <dsp:sp modelId="{65E26F6E-0CD0-A24D-A51D-AD32DB61D4FD}">
      <dsp:nvSpPr>
        <dsp:cNvPr id="0" name=""/>
        <dsp:cNvSpPr/>
      </dsp:nvSpPr>
      <dsp:spPr>
        <a:xfrm>
          <a:off x="7881487" y="0"/>
          <a:ext cx="3282589" cy="720154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Q4</a:t>
          </a:r>
        </a:p>
      </dsp:txBody>
      <dsp:txXfrm>
        <a:off x="8241564" y="0"/>
        <a:ext cx="2562435" cy="720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7CD2D-5DB9-0A4C-9C0C-CE626946B52C}">
      <dsp:nvSpPr>
        <dsp:cNvPr id="0" name=""/>
        <dsp:cNvSpPr/>
      </dsp:nvSpPr>
      <dsp:spPr>
        <a:xfrm>
          <a:off x="3271" y="0"/>
          <a:ext cx="3282589" cy="7201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600" kern="1200"/>
        </a:p>
      </dsp:txBody>
      <dsp:txXfrm>
        <a:off x="3271" y="0"/>
        <a:ext cx="3102551" cy="720154"/>
      </dsp:txXfrm>
    </dsp:sp>
    <dsp:sp modelId="{9C012FB6-19E0-B44A-8145-7707B68F87D6}">
      <dsp:nvSpPr>
        <dsp:cNvPr id="0" name=""/>
        <dsp:cNvSpPr/>
      </dsp:nvSpPr>
      <dsp:spPr>
        <a:xfrm>
          <a:off x="2629343" y="0"/>
          <a:ext cx="3282589" cy="720154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600" kern="1200"/>
        </a:p>
      </dsp:txBody>
      <dsp:txXfrm>
        <a:off x="2989420" y="0"/>
        <a:ext cx="2562435" cy="720154"/>
      </dsp:txXfrm>
    </dsp:sp>
    <dsp:sp modelId="{BAF0E8A8-BAF5-E746-A30D-472BA9172280}">
      <dsp:nvSpPr>
        <dsp:cNvPr id="0" name=""/>
        <dsp:cNvSpPr/>
      </dsp:nvSpPr>
      <dsp:spPr>
        <a:xfrm>
          <a:off x="5255415" y="0"/>
          <a:ext cx="3282589" cy="720154"/>
        </a:xfrm>
        <a:prstGeom prst="chevron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600" kern="1200"/>
        </a:p>
      </dsp:txBody>
      <dsp:txXfrm>
        <a:off x="5615492" y="0"/>
        <a:ext cx="2562435" cy="720154"/>
      </dsp:txXfrm>
    </dsp:sp>
    <dsp:sp modelId="{65E26F6E-0CD0-A24D-A51D-AD32DB61D4FD}">
      <dsp:nvSpPr>
        <dsp:cNvPr id="0" name=""/>
        <dsp:cNvSpPr/>
      </dsp:nvSpPr>
      <dsp:spPr>
        <a:xfrm>
          <a:off x="7881487" y="0"/>
          <a:ext cx="3282589" cy="720154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600" kern="1200"/>
        </a:p>
      </dsp:txBody>
      <dsp:txXfrm>
        <a:off x="8241564" y="0"/>
        <a:ext cx="2562435" cy="7201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7CD2D-5DB9-0A4C-9C0C-CE626946B52C}">
      <dsp:nvSpPr>
        <dsp:cNvPr id="0" name=""/>
        <dsp:cNvSpPr/>
      </dsp:nvSpPr>
      <dsp:spPr>
        <a:xfrm>
          <a:off x="22163" y="0"/>
          <a:ext cx="3063483" cy="7201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600" kern="1200" dirty="0"/>
        </a:p>
      </dsp:txBody>
      <dsp:txXfrm>
        <a:off x="22163" y="0"/>
        <a:ext cx="2883445" cy="720154"/>
      </dsp:txXfrm>
    </dsp:sp>
    <dsp:sp modelId="{9C012FB6-19E0-B44A-8145-7707B68F87D6}">
      <dsp:nvSpPr>
        <dsp:cNvPr id="0" name=""/>
        <dsp:cNvSpPr/>
      </dsp:nvSpPr>
      <dsp:spPr>
        <a:xfrm>
          <a:off x="2397647" y="0"/>
          <a:ext cx="3369834" cy="720154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600" kern="1200" dirty="0"/>
        </a:p>
      </dsp:txBody>
      <dsp:txXfrm>
        <a:off x="2757724" y="0"/>
        <a:ext cx="2649680" cy="720154"/>
      </dsp:txXfrm>
    </dsp:sp>
    <dsp:sp modelId="{BAF0E8A8-BAF5-E746-A30D-472BA9172280}">
      <dsp:nvSpPr>
        <dsp:cNvPr id="0" name=""/>
        <dsp:cNvSpPr/>
      </dsp:nvSpPr>
      <dsp:spPr>
        <a:xfrm>
          <a:off x="5188517" y="0"/>
          <a:ext cx="3369834" cy="720154"/>
        </a:xfrm>
        <a:prstGeom prst="chevron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600" kern="1200" dirty="0"/>
        </a:p>
      </dsp:txBody>
      <dsp:txXfrm>
        <a:off x="5548594" y="0"/>
        <a:ext cx="2649680" cy="720154"/>
      </dsp:txXfrm>
    </dsp:sp>
    <dsp:sp modelId="{65E26F6E-0CD0-A24D-A51D-AD32DB61D4FD}">
      <dsp:nvSpPr>
        <dsp:cNvPr id="0" name=""/>
        <dsp:cNvSpPr/>
      </dsp:nvSpPr>
      <dsp:spPr>
        <a:xfrm>
          <a:off x="7797514" y="0"/>
          <a:ext cx="3369834" cy="720154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152400" dist="92536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600" kern="1200" dirty="0"/>
        </a:p>
      </dsp:txBody>
      <dsp:txXfrm>
        <a:off x="8157591" y="0"/>
        <a:ext cx="2649680" cy="720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09027F-3FB3-52FA-4D44-DBECB72E9C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ED94B3-203C-251C-5556-072A6CB931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AC9250-0AEB-2B49-9534-630278D78017}" type="datetimeFigureOut">
              <a:rPr lang="en-FI"/>
              <a:t>04/27/2026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B68B5D-EA70-5489-69B1-EA35D479A6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AD020-F045-7219-9CF0-68DF401EBD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C251D-822F-EF4C-A9AE-8618C185B78E}" type="slidenum">
              <a:r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99739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8A002-3D26-481C-BCB6-437F110CFA20}" type="datetimeFigureOut">
              <a:rPr lang="fi-FI" smtClean="0"/>
              <a:t>27.4.2026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90DC9-CFF6-4965-B524-AD157BC35ADE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0152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Aloi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VINCIA_LOGO_TEKSTI_MV.png">
            <a:extLst>
              <a:ext uri="{FF2B5EF4-FFF2-40B4-BE49-F238E27FC236}">
                <a16:creationId xmlns:a16="http://schemas.microsoft.com/office/drawing/2014/main" id="{BD92729D-A482-A871-5B25-AD61196D6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904" y="2344392"/>
            <a:ext cx="8286112" cy="1088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662999"/>
            <a:ext cx="9144000" cy="1315921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141849"/>
            <a:ext cx="9144000" cy="13700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67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38F7729-A21F-1F47-C219-E595BD06B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187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265556"/>
            <a:ext cx="12192000" cy="4206587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pic>
        <p:nvPicPr>
          <p:cNvPr id="4" name="Picture 3" descr="PROVINCIA_LOGO_TEKSTI_MV.png">
            <a:extLst>
              <a:ext uri="{FF2B5EF4-FFF2-40B4-BE49-F238E27FC236}">
                <a16:creationId xmlns:a16="http://schemas.microsoft.com/office/drawing/2014/main" id="{CE6CA948-165F-09A9-B23D-C87148D368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A7E27D-794D-F0AB-2B09-1721D43CC378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F3B5E1F-23BC-C1AF-9EAA-AF31B67E6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21635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kaksi sisältöalu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C57D17-70E1-92B8-B438-C8B496264342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 hasCustomPrompt="1"/>
          </p:nvPr>
        </p:nvSpPr>
        <p:spPr>
          <a:xfrm>
            <a:off x="7285383" y="1640794"/>
            <a:ext cx="4532243" cy="4630796"/>
          </a:xfrm>
        </p:spPr>
        <p:txBody>
          <a:bodyPr anchor="ctr"/>
          <a:lstStyle>
            <a:lvl1pPr marL="0" indent="0">
              <a:buNone/>
              <a:defRPr sz="1700"/>
            </a:lvl1pPr>
            <a:lvl2pPr marL="457177" indent="0">
              <a:buNone/>
              <a:defRPr sz="1700"/>
            </a:lvl2pPr>
            <a:lvl3pPr marL="914353" indent="0">
              <a:buNone/>
              <a:defRPr sz="1700"/>
            </a:lvl3pPr>
            <a:lvl4pPr marL="1371531" indent="0">
              <a:buNone/>
              <a:defRPr sz="1700"/>
            </a:lvl4pPr>
            <a:lvl5pPr marL="1828709" indent="0">
              <a:buNone/>
              <a:defRPr sz="17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2B204FA-4F51-06E1-4C6B-8E7209448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5" name="Picture 4" descr="PROVINCIA_LOGO_TEKSTI_MV.png">
            <a:extLst>
              <a:ext uri="{FF2B5EF4-FFF2-40B4-BE49-F238E27FC236}">
                <a16:creationId xmlns:a16="http://schemas.microsoft.com/office/drawing/2014/main" id="{DF56392B-CB3D-DB4A-B5D6-09BDE56D18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F37DFA-9243-E0D8-FA01-9667CDE951D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74374" y="1640795"/>
            <a:ext cx="6798365" cy="4630796"/>
          </a:xfrm>
        </p:spPr>
        <p:txBody>
          <a:bodyPr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5D7BC8F-79AF-2280-EFBF-0BDA450AE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2200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vincia_kulmakuvio.png">
            <a:extLst>
              <a:ext uri="{FF2B5EF4-FFF2-40B4-BE49-F238E27FC236}">
                <a16:creationId xmlns:a16="http://schemas.microsoft.com/office/drawing/2014/main" id="{1166E74D-E40E-6266-B1CA-FBA99EECBC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781" y="5349640"/>
            <a:ext cx="2789968" cy="15083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7DA696-6C2B-A779-5F91-41684E925F32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321551D-BC98-A48E-F508-67CAF5721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12" name="Picture 11" descr="PROVINCIA_LOGO_TEKSTI_MV.png">
            <a:extLst>
              <a:ext uri="{FF2B5EF4-FFF2-40B4-BE49-F238E27FC236}">
                <a16:creationId xmlns:a16="http://schemas.microsoft.com/office/drawing/2014/main" id="{321E42BE-A67D-F9C3-9B42-01E853F980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4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rovincia_kulmakuvio.png">
            <a:extLst>
              <a:ext uri="{FF2B5EF4-FFF2-40B4-BE49-F238E27FC236}">
                <a16:creationId xmlns:a16="http://schemas.microsoft.com/office/drawing/2014/main" id="{9462BB31-8DBA-B4E6-338B-E08A6702D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781" y="5349640"/>
            <a:ext cx="2789968" cy="1508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C57D17-70E1-92B8-B438-C8B496264342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2B204FA-4F51-06E1-4C6B-8E7209448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15" name="Picture 14" descr="PROVINCIA_LOGO_TEKSTI_MV.png">
            <a:extLst>
              <a:ext uri="{FF2B5EF4-FFF2-40B4-BE49-F238E27FC236}">
                <a16:creationId xmlns:a16="http://schemas.microsoft.com/office/drawing/2014/main" id="{0C94A6A7-427C-AC47-DCAE-BFC6CD15B0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0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rovincia_kulmakuvio.png">
            <a:extLst>
              <a:ext uri="{FF2B5EF4-FFF2-40B4-BE49-F238E27FC236}">
                <a16:creationId xmlns:a16="http://schemas.microsoft.com/office/drawing/2014/main" id="{E89DC697-AC06-0F27-E510-AB2CEDCC51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781" y="5349640"/>
            <a:ext cx="2789968" cy="1508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BE7BFA-9F1F-221E-BBD4-31C546FD3BF5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B2E89AF-8383-1CAE-FDBB-869D79BA5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14" name="Picture 13" descr="PROVINCIA_LOGO_TEKSTI_MV.png">
            <a:extLst>
              <a:ext uri="{FF2B5EF4-FFF2-40B4-BE49-F238E27FC236}">
                <a16:creationId xmlns:a16="http://schemas.microsoft.com/office/drawing/2014/main" id="{E80174A3-793B-D01D-BC64-01199F268B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91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osik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434E78E-4503-7414-E7F6-B0D1D47638ED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C4208B0-1FAF-F2F8-3189-533FF3817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13" name="Picture 12" descr="PROVINCIA_LOGO_TEKSTI_MV.png">
            <a:extLst>
              <a:ext uri="{FF2B5EF4-FFF2-40B4-BE49-F238E27FC236}">
                <a16:creationId xmlns:a16="http://schemas.microsoft.com/office/drawing/2014/main" id="{5D18FE0E-DF01-AE83-6AAC-FF84F4ADA9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  <p:graphicFrame>
        <p:nvGraphicFramePr>
          <p:cNvPr id="14" name="Sisällön paikkamerkki 3">
            <a:extLst>
              <a:ext uri="{FF2B5EF4-FFF2-40B4-BE49-F238E27FC236}">
                <a16:creationId xmlns:a16="http://schemas.microsoft.com/office/drawing/2014/main" id="{3CDFD4AC-7089-89C4-45CD-918236FCB24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56359973"/>
              </p:ext>
            </p:extLst>
          </p:nvPr>
        </p:nvGraphicFramePr>
        <p:xfrm>
          <a:off x="838199" y="1814700"/>
          <a:ext cx="11167349" cy="720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DEEDC1F-7354-B5B8-D88E-D92305481B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022600"/>
            <a:ext cx="2616200" cy="2844800"/>
          </a:xfrm>
        </p:spPr>
        <p:txBody>
          <a:bodyPr/>
          <a:lstStyle>
            <a:lvl1pPr marL="176400" indent="-176400">
              <a:lnSpc>
                <a:spcPts val="1600"/>
              </a:lnSpc>
              <a:spcBef>
                <a:spcPts val="0"/>
              </a:spcBef>
              <a:defRPr sz="1300"/>
            </a:lvl1pPr>
            <a:lvl2pPr marL="176400" indent="-176400">
              <a:lnSpc>
                <a:spcPts val="1600"/>
              </a:lnSpc>
              <a:spcBef>
                <a:spcPts val="0"/>
              </a:spcBef>
              <a:defRPr sz="1300"/>
            </a:lvl2pPr>
            <a:lvl3pPr marL="176400" indent="-176400">
              <a:lnSpc>
                <a:spcPts val="1600"/>
              </a:lnSpc>
              <a:spcBef>
                <a:spcPts val="0"/>
              </a:spcBef>
              <a:defRPr sz="1300"/>
            </a:lvl3pPr>
            <a:lvl4pPr marL="176400" indent="-176400">
              <a:lnSpc>
                <a:spcPts val="1600"/>
              </a:lnSpc>
              <a:spcBef>
                <a:spcPts val="0"/>
              </a:spcBef>
              <a:defRPr sz="1300"/>
            </a:lvl4pPr>
            <a:lvl5pPr marL="176400" indent="-176400">
              <a:lnSpc>
                <a:spcPts val="1600"/>
              </a:lnSpc>
              <a:spcBef>
                <a:spcPts val="0"/>
              </a:spcBef>
              <a:defRPr sz="13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64A6C6C-B940-9B2A-2E35-886C3556F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603" y="3022600"/>
            <a:ext cx="2616200" cy="2844800"/>
          </a:xfrm>
        </p:spPr>
        <p:txBody>
          <a:bodyPr/>
          <a:lstStyle>
            <a:lvl1pPr marL="176400" indent="-176400">
              <a:lnSpc>
                <a:spcPts val="1600"/>
              </a:lnSpc>
              <a:spcBef>
                <a:spcPts val="0"/>
              </a:spcBef>
              <a:defRPr sz="1300"/>
            </a:lvl1pPr>
            <a:lvl2pPr marL="176400" indent="-176400">
              <a:lnSpc>
                <a:spcPts val="1600"/>
              </a:lnSpc>
              <a:spcBef>
                <a:spcPts val="0"/>
              </a:spcBef>
              <a:defRPr sz="1300"/>
            </a:lvl2pPr>
            <a:lvl3pPr marL="176400" indent="-176400">
              <a:lnSpc>
                <a:spcPts val="1600"/>
              </a:lnSpc>
              <a:spcBef>
                <a:spcPts val="0"/>
              </a:spcBef>
              <a:defRPr sz="1300"/>
            </a:lvl3pPr>
            <a:lvl4pPr marL="176400" indent="-176400">
              <a:lnSpc>
                <a:spcPts val="1600"/>
              </a:lnSpc>
              <a:spcBef>
                <a:spcPts val="0"/>
              </a:spcBef>
              <a:defRPr sz="1300"/>
            </a:lvl4pPr>
            <a:lvl5pPr marL="176400" indent="-176400">
              <a:lnSpc>
                <a:spcPts val="1600"/>
              </a:lnSpc>
              <a:spcBef>
                <a:spcPts val="0"/>
              </a:spcBef>
              <a:defRPr sz="13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AA961362-9AE1-C419-1FC6-9C12F80866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9006" y="3022600"/>
            <a:ext cx="2616200" cy="2844800"/>
          </a:xfrm>
        </p:spPr>
        <p:txBody>
          <a:bodyPr/>
          <a:lstStyle>
            <a:lvl1pPr marL="176400" indent="-176400">
              <a:lnSpc>
                <a:spcPts val="1600"/>
              </a:lnSpc>
              <a:spcBef>
                <a:spcPts val="0"/>
              </a:spcBef>
              <a:defRPr sz="1300"/>
            </a:lvl1pPr>
            <a:lvl2pPr marL="176400" indent="-176400">
              <a:lnSpc>
                <a:spcPts val="1600"/>
              </a:lnSpc>
              <a:spcBef>
                <a:spcPts val="0"/>
              </a:spcBef>
              <a:defRPr sz="1300"/>
            </a:lvl2pPr>
            <a:lvl3pPr marL="176400" indent="-176400">
              <a:lnSpc>
                <a:spcPts val="1600"/>
              </a:lnSpc>
              <a:spcBef>
                <a:spcPts val="0"/>
              </a:spcBef>
              <a:defRPr sz="1300"/>
            </a:lvl3pPr>
            <a:lvl4pPr marL="176400" indent="-176400">
              <a:lnSpc>
                <a:spcPts val="1600"/>
              </a:lnSpc>
              <a:spcBef>
                <a:spcPts val="0"/>
              </a:spcBef>
              <a:defRPr sz="1300"/>
            </a:lvl4pPr>
            <a:lvl5pPr marL="176400" indent="-176400">
              <a:lnSpc>
                <a:spcPts val="1600"/>
              </a:lnSpc>
              <a:spcBef>
                <a:spcPts val="0"/>
              </a:spcBef>
              <a:defRPr sz="13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F09A24CA-A19E-A9C1-7D85-307F27CB61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74409" y="3022600"/>
            <a:ext cx="2616200" cy="2844800"/>
          </a:xfrm>
        </p:spPr>
        <p:txBody>
          <a:bodyPr/>
          <a:lstStyle>
            <a:lvl1pPr marL="176400" indent="-176400">
              <a:lnSpc>
                <a:spcPts val="1600"/>
              </a:lnSpc>
              <a:spcBef>
                <a:spcPts val="0"/>
              </a:spcBef>
              <a:defRPr sz="1300"/>
            </a:lvl1pPr>
            <a:lvl2pPr marL="176400" indent="-176400">
              <a:lnSpc>
                <a:spcPts val="1600"/>
              </a:lnSpc>
              <a:spcBef>
                <a:spcPts val="0"/>
              </a:spcBef>
              <a:defRPr sz="1300"/>
            </a:lvl2pPr>
            <a:lvl3pPr marL="176400" indent="-176400">
              <a:lnSpc>
                <a:spcPts val="1600"/>
              </a:lnSpc>
              <a:spcBef>
                <a:spcPts val="0"/>
              </a:spcBef>
              <a:defRPr sz="1300"/>
            </a:lvl3pPr>
            <a:lvl4pPr marL="176400" indent="-176400">
              <a:lnSpc>
                <a:spcPts val="1600"/>
              </a:lnSpc>
              <a:spcBef>
                <a:spcPts val="0"/>
              </a:spcBef>
              <a:defRPr sz="1300"/>
            </a:lvl4pPr>
            <a:lvl5pPr marL="176400" indent="-176400">
              <a:lnSpc>
                <a:spcPts val="1600"/>
              </a:lnSpc>
              <a:spcBef>
                <a:spcPts val="0"/>
              </a:spcBef>
              <a:defRPr sz="13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93496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uosik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434E78E-4503-7414-E7F6-B0D1D47638ED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C4208B0-1FAF-F2F8-3189-533FF3817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13" name="Picture 12" descr="PROVINCIA_LOGO_TEKSTI_MV.png">
            <a:extLst>
              <a:ext uri="{FF2B5EF4-FFF2-40B4-BE49-F238E27FC236}">
                <a16:creationId xmlns:a16="http://schemas.microsoft.com/office/drawing/2014/main" id="{5D18FE0E-DF01-AE83-6AAC-FF84F4ADA9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  <p:graphicFrame>
        <p:nvGraphicFramePr>
          <p:cNvPr id="14" name="Sisällön paikkamerkki 3">
            <a:extLst>
              <a:ext uri="{FF2B5EF4-FFF2-40B4-BE49-F238E27FC236}">
                <a16:creationId xmlns:a16="http://schemas.microsoft.com/office/drawing/2014/main" id="{3CDFD4AC-7089-89C4-45CD-918236FCB24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901239819"/>
              </p:ext>
            </p:extLst>
          </p:nvPr>
        </p:nvGraphicFramePr>
        <p:xfrm>
          <a:off x="838199" y="1814700"/>
          <a:ext cx="11167349" cy="720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4904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uosik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434E78E-4503-7414-E7F6-B0D1D47638ED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C4208B0-1FAF-F2F8-3189-533FF3817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13" name="Picture 12" descr="PROVINCIA_LOGO_TEKSTI_MV.png">
            <a:extLst>
              <a:ext uri="{FF2B5EF4-FFF2-40B4-BE49-F238E27FC236}">
                <a16:creationId xmlns:a16="http://schemas.microsoft.com/office/drawing/2014/main" id="{5D18FE0E-DF01-AE83-6AAC-FF84F4ADA9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  <p:graphicFrame>
        <p:nvGraphicFramePr>
          <p:cNvPr id="14" name="Sisällön paikkamerkki 3">
            <a:extLst>
              <a:ext uri="{FF2B5EF4-FFF2-40B4-BE49-F238E27FC236}">
                <a16:creationId xmlns:a16="http://schemas.microsoft.com/office/drawing/2014/main" id="{3CDFD4AC-7089-89C4-45CD-918236FCB24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753366247"/>
              </p:ext>
            </p:extLst>
          </p:nvPr>
        </p:nvGraphicFramePr>
        <p:xfrm>
          <a:off x="838199" y="1814700"/>
          <a:ext cx="11167349" cy="720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3D2230-AA2D-E19B-96B3-A95E38DBC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159" y="1818905"/>
            <a:ext cx="2425631" cy="720155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D492668-8B05-5BAD-8971-F7A993EF31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78507" y="1814700"/>
            <a:ext cx="2425631" cy="720155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3A72FDC-0F0E-D8F7-8BA4-D921B5C002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7603" y="1823112"/>
            <a:ext cx="2425631" cy="720155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538428A-054C-2EAC-E4C4-A027358B0E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48804" y="1814699"/>
            <a:ext cx="2425631" cy="720155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5C6DBE-919C-C307-2EB0-D8FF4DE03445}"/>
              </a:ext>
            </a:extLst>
          </p:cNvPr>
          <p:cNvCxnSpPr>
            <a:cxnSpLocks/>
          </p:cNvCxnSpPr>
          <p:nvPr userDrawn="1"/>
        </p:nvCxnSpPr>
        <p:spPr>
          <a:xfrm>
            <a:off x="873824" y="3719256"/>
            <a:ext cx="254159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502A9D8-A98C-CA6C-F134-9438343DBBA0}"/>
              </a:ext>
            </a:extLst>
          </p:cNvPr>
          <p:cNvCxnSpPr>
            <a:cxnSpLocks/>
          </p:cNvCxnSpPr>
          <p:nvPr userDrawn="1"/>
        </p:nvCxnSpPr>
        <p:spPr>
          <a:xfrm>
            <a:off x="873824" y="4691053"/>
            <a:ext cx="254159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665E132-1C88-5B2C-11B6-C9E54BE7E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8534" y="3816315"/>
            <a:ext cx="2425631" cy="790134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4AC638C-09F1-2B83-81C6-322F70158C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533" y="2801670"/>
            <a:ext cx="2425631" cy="790134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91E587BC-EBDA-CC49-2413-CE9029BF1470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918533" y="4779317"/>
            <a:ext cx="2425631" cy="790134"/>
          </a:xfrm>
          <a:noFill/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DCC4D15-B3E8-3C30-B24A-1B386BE8C64B}"/>
              </a:ext>
            </a:extLst>
          </p:cNvPr>
          <p:cNvCxnSpPr>
            <a:cxnSpLocks/>
          </p:cNvCxnSpPr>
          <p:nvPr userDrawn="1"/>
        </p:nvCxnSpPr>
        <p:spPr>
          <a:xfrm>
            <a:off x="3733798" y="3719256"/>
            <a:ext cx="254159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8832F68-98E2-6FF4-DB85-68D654E99472}"/>
              </a:ext>
            </a:extLst>
          </p:cNvPr>
          <p:cNvCxnSpPr>
            <a:cxnSpLocks/>
          </p:cNvCxnSpPr>
          <p:nvPr userDrawn="1"/>
        </p:nvCxnSpPr>
        <p:spPr>
          <a:xfrm>
            <a:off x="3733798" y="4691053"/>
            <a:ext cx="254159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A0FA61E3-2ADD-C67B-60C9-7D74D836AD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78508" y="3816315"/>
            <a:ext cx="2425631" cy="790134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AFC5DE32-7A90-D02C-1F4F-25C0E40177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78507" y="2801670"/>
            <a:ext cx="2425631" cy="790134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C60AA2E0-DE9D-C7BF-4F2D-2CAFD6ED66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78507" y="4779317"/>
            <a:ext cx="2425631" cy="790134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700EB5-6C11-1041-3E02-3E5B00617432}"/>
              </a:ext>
            </a:extLst>
          </p:cNvPr>
          <p:cNvCxnSpPr>
            <a:cxnSpLocks/>
          </p:cNvCxnSpPr>
          <p:nvPr userDrawn="1"/>
        </p:nvCxnSpPr>
        <p:spPr>
          <a:xfrm>
            <a:off x="6512894" y="3719256"/>
            <a:ext cx="254159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CC3B84A-7187-0595-8E6C-BEC512CB0FB2}"/>
              </a:ext>
            </a:extLst>
          </p:cNvPr>
          <p:cNvCxnSpPr>
            <a:cxnSpLocks/>
          </p:cNvCxnSpPr>
          <p:nvPr userDrawn="1"/>
        </p:nvCxnSpPr>
        <p:spPr>
          <a:xfrm>
            <a:off x="6512894" y="4691053"/>
            <a:ext cx="254159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5797E417-9479-5136-A997-32444C73D59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57604" y="3816315"/>
            <a:ext cx="2425631" cy="790134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D8ADBC2B-C79F-F49F-F988-F668263459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57603" y="2801670"/>
            <a:ext cx="2425631" cy="790134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B06DB3CA-EF9B-9470-4A53-5B4CD6EEDB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557603" y="4779317"/>
            <a:ext cx="2425631" cy="790134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CDEC357-7D18-9381-D181-EAD2F0588E5D}"/>
              </a:ext>
            </a:extLst>
          </p:cNvPr>
          <p:cNvCxnSpPr>
            <a:cxnSpLocks/>
          </p:cNvCxnSpPr>
          <p:nvPr userDrawn="1"/>
        </p:nvCxnSpPr>
        <p:spPr>
          <a:xfrm>
            <a:off x="9247281" y="3719256"/>
            <a:ext cx="254159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8C38FC2-D089-6256-50BE-1755BB79C28A}"/>
              </a:ext>
            </a:extLst>
          </p:cNvPr>
          <p:cNvCxnSpPr>
            <a:cxnSpLocks/>
          </p:cNvCxnSpPr>
          <p:nvPr userDrawn="1"/>
        </p:nvCxnSpPr>
        <p:spPr>
          <a:xfrm>
            <a:off x="9247281" y="4691053"/>
            <a:ext cx="254159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4C55492B-C3AD-DD3B-C87C-95275EC9E8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91991" y="3816315"/>
            <a:ext cx="2425631" cy="790134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24863392-ADC8-1D09-503F-A1D2120C3F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91990" y="2801670"/>
            <a:ext cx="2425631" cy="790134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9B6A1710-9612-BB15-5312-81BBF84754C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91990" y="4779317"/>
            <a:ext cx="2425631" cy="790134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39344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ydän ja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yellow heart on a black background&#10;&#10;Description automatically generated">
            <a:extLst>
              <a:ext uri="{FF2B5EF4-FFF2-40B4-BE49-F238E27FC236}">
                <a16:creationId xmlns:a16="http://schemas.microsoft.com/office/drawing/2014/main" id="{54FB00F1-C45B-0F37-03C1-B14CE68B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5140" y="1294963"/>
            <a:ext cx="4630795" cy="42506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C57D17-70E1-92B8-B438-C8B496264342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8513" y="1231804"/>
            <a:ext cx="3281030" cy="4376996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3138" y="1231804"/>
            <a:ext cx="6760535" cy="4630796"/>
          </a:xfrm>
        </p:spPr>
        <p:txBody>
          <a:bodyPr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2B204FA-4F51-06E1-4C6B-8E7209448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5" name="Picture 4" descr="PROVINCIA_LOGO_TEKSTI_MV.png">
            <a:extLst>
              <a:ext uri="{FF2B5EF4-FFF2-40B4-BE49-F238E27FC236}">
                <a16:creationId xmlns:a16="http://schemas.microsoft.com/office/drawing/2014/main" id="{DF56392B-CB3D-DB4A-B5D6-09BDE56D18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66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sydän ja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4FB00F1-C45B-0F37-03C1-B14CE68B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7812" y="1294963"/>
            <a:ext cx="4596139" cy="42506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C57D17-70E1-92B8-B438-C8B496264342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8513" y="1231804"/>
            <a:ext cx="3281030" cy="4376996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3138" y="1231804"/>
            <a:ext cx="6760535" cy="4630796"/>
          </a:xfrm>
        </p:spPr>
        <p:txBody>
          <a:bodyPr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2B204FA-4F51-06E1-4C6B-8E7209448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5" name="Picture 4" descr="PROVINCIA_LOGO_TEKSTI_MV.png">
            <a:extLst>
              <a:ext uri="{FF2B5EF4-FFF2-40B4-BE49-F238E27FC236}">
                <a16:creationId xmlns:a16="http://schemas.microsoft.com/office/drawing/2014/main" id="{DF56392B-CB3D-DB4A-B5D6-09BDE56D18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Aloi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662999"/>
            <a:ext cx="9144000" cy="1315921"/>
          </a:xfrm>
        </p:spPr>
        <p:txBody>
          <a:bodyPr anchor="b">
            <a:noAutofit/>
          </a:bodyPr>
          <a:lstStyle>
            <a:lvl1pPr algn="ctr">
              <a:defRPr sz="4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141849"/>
            <a:ext cx="9144000" cy="13700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67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38F7729-A21F-1F47-C219-E595BD06B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8280145-D2AE-6E65-9DED-BA2837B7E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44" y="2271836"/>
            <a:ext cx="8627766" cy="124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93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sydän ja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4FB00F1-C45B-0F37-03C1-B14CE68B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7812" y="1294963"/>
            <a:ext cx="4596139" cy="42506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C57D17-70E1-92B8-B438-C8B496264342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8513" y="1231804"/>
            <a:ext cx="3281030" cy="4376996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3138" y="1231804"/>
            <a:ext cx="6760535" cy="4630796"/>
          </a:xfrm>
        </p:spPr>
        <p:txBody>
          <a:bodyPr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2B204FA-4F51-06E1-4C6B-8E7209448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5" name="Picture 4" descr="PROVINCIA_LOGO_TEKSTI_MV.png">
            <a:extLst>
              <a:ext uri="{FF2B5EF4-FFF2-40B4-BE49-F238E27FC236}">
                <a16:creationId xmlns:a16="http://schemas.microsoft.com/office/drawing/2014/main" id="{DF56392B-CB3D-DB4A-B5D6-09BDE56D18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00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palkk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C57D17-70E1-92B8-B438-C8B496264342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2B204FA-4F51-06E1-4C6B-8E7209448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5" name="Picture 4" descr="PROVINCIA_LOGO_TEKSTI_MV.png">
            <a:extLst>
              <a:ext uri="{FF2B5EF4-FFF2-40B4-BE49-F238E27FC236}">
                <a16:creationId xmlns:a16="http://schemas.microsoft.com/office/drawing/2014/main" id="{DF56392B-CB3D-DB4A-B5D6-09BDE56D18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0A22EB6-CA7C-3D51-131A-34A021AA9F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0"/>
            <a:ext cx="4065588" cy="655562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49EB5-1C5E-72FD-0010-CE0506E93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7410" y="1546170"/>
            <a:ext cx="6760535" cy="463079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50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palkk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C57D17-70E1-92B8-B438-C8B496264342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2B204FA-4F51-06E1-4C6B-8E7209448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5" name="Picture 4" descr="PROVINCIA_LOGO_TEKSTI_MV.png">
            <a:extLst>
              <a:ext uri="{FF2B5EF4-FFF2-40B4-BE49-F238E27FC236}">
                <a16:creationId xmlns:a16="http://schemas.microsoft.com/office/drawing/2014/main" id="{DF56392B-CB3D-DB4A-B5D6-09BDE56D18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49EB5-1C5E-72FD-0010-CE0506E93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7410" y="1546170"/>
            <a:ext cx="6760535" cy="463079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27A6E4-C032-5511-23F9-34226AA2D7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 r="32218"/>
          <a:stretch/>
        </p:blipFill>
        <p:spPr>
          <a:xfrm>
            <a:off x="0" y="-1"/>
            <a:ext cx="4065588" cy="655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0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vapalkk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C57D17-70E1-92B8-B438-C8B496264342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2B204FA-4F51-06E1-4C6B-8E7209448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5" name="Picture 4" descr="PROVINCIA_LOGO_TEKSTI_MV.png">
            <a:extLst>
              <a:ext uri="{FF2B5EF4-FFF2-40B4-BE49-F238E27FC236}">
                <a16:creationId xmlns:a16="http://schemas.microsoft.com/office/drawing/2014/main" id="{DF56392B-CB3D-DB4A-B5D6-09BDE56D18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49EB5-1C5E-72FD-0010-CE0506E93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7410" y="1546170"/>
            <a:ext cx="6760535" cy="463079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2F1ED-BABD-82F6-FE3F-EC828D6DC5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4"/>
          <a:stretch/>
        </p:blipFill>
        <p:spPr>
          <a:xfrm>
            <a:off x="0" y="-1"/>
            <a:ext cx="4065588" cy="655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39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uvapalkk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C57D17-70E1-92B8-B438-C8B496264342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2B204FA-4F51-06E1-4C6B-8E7209448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5" name="Picture 4" descr="PROVINCIA_LOGO_TEKSTI_MV.png">
            <a:extLst>
              <a:ext uri="{FF2B5EF4-FFF2-40B4-BE49-F238E27FC236}">
                <a16:creationId xmlns:a16="http://schemas.microsoft.com/office/drawing/2014/main" id="{DF56392B-CB3D-DB4A-B5D6-09BDE56D18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49EB5-1C5E-72FD-0010-CE0506E93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7410" y="1546170"/>
            <a:ext cx="6760535" cy="463079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4EB29-E2BE-6E37-A450-2B83869810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9" r="37185"/>
          <a:stretch/>
        </p:blipFill>
        <p:spPr>
          <a:xfrm>
            <a:off x="0" y="-1"/>
            <a:ext cx="4065588" cy="655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62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uvapalkk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C57D17-70E1-92B8-B438-C8B496264342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2B204FA-4F51-06E1-4C6B-8E7209448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5" name="Picture 4" descr="PROVINCIA_LOGO_TEKSTI_MV.png">
            <a:extLst>
              <a:ext uri="{FF2B5EF4-FFF2-40B4-BE49-F238E27FC236}">
                <a16:creationId xmlns:a16="http://schemas.microsoft.com/office/drawing/2014/main" id="{DF56392B-CB3D-DB4A-B5D6-09BDE56D18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49EB5-1C5E-72FD-0010-CE0506E93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7410" y="1546170"/>
            <a:ext cx="6760535" cy="463079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pic>
        <p:nvPicPr>
          <p:cNvPr id="4" name="Picture 3" descr="A group of women sitting in yellow chairs&#10;&#10;AI-generated content may be incorrect.">
            <a:extLst>
              <a:ext uri="{FF2B5EF4-FFF2-40B4-BE49-F238E27FC236}">
                <a16:creationId xmlns:a16="http://schemas.microsoft.com/office/drawing/2014/main" id="{7E629B98-9C05-65CD-1C93-FA6D95D9FC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r="50330"/>
          <a:stretch/>
        </p:blipFill>
        <p:spPr>
          <a:xfrm>
            <a:off x="-1" y="0"/>
            <a:ext cx="4065588" cy="655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0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uvapalkk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C57D17-70E1-92B8-B438-C8B496264342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2B204FA-4F51-06E1-4C6B-8E7209448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5" name="Picture 4" descr="PROVINCIA_LOGO_TEKSTI_MV.png">
            <a:extLst>
              <a:ext uri="{FF2B5EF4-FFF2-40B4-BE49-F238E27FC236}">
                <a16:creationId xmlns:a16="http://schemas.microsoft.com/office/drawing/2014/main" id="{DF56392B-CB3D-DB4A-B5D6-09BDE56D18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49EB5-1C5E-72FD-0010-CE0506E93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7410" y="1546170"/>
            <a:ext cx="6760535" cy="463079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3C5EC-276E-7636-6BB9-018F58B50A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4" r="33780"/>
          <a:stretch/>
        </p:blipFill>
        <p:spPr>
          <a:xfrm>
            <a:off x="0" y="-1"/>
            <a:ext cx="4065588" cy="655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70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palkk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98F37A-E390-57B7-0333-59FE898F5720}"/>
              </a:ext>
            </a:extLst>
          </p:cNvPr>
          <p:cNvSpPr/>
          <p:nvPr userDrawn="1"/>
        </p:nvSpPr>
        <p:spPr>
          <a:xfrm>
            <a:off x="0" y="0"/>
            <a:ext cx="4075814" cy="655562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endParaRPr lang="en-FI" sz="1400"/>
          </a:p>
        </p:txBody>
      </p:sp>
      <p:pic>
        <p:nvPicPr>
          <p:cNvPr id="12" name="Picture 11" descr="provincia_kulmakuvio.png">
            <a:extLst>
              <a:ext uri="{FF2B5EF4-FFF2-40B4-BE49-F238E27FC236}">
                <a16:creationId xmlns:a16="http://schemas.microsoft.com/office/drawing/2014/main" id="{9462BB31-8DBA-B4E6-338B-E08A6702D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781" y="5349640"/>
            <a:ext cx="2789968" cy="1508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C57D17-70E1-92B8-B438-C8B496264342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392" y="1089313"/>
            <a:ext cx="3281030" cy="4376996"/>
          </a:xfrm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410" y="1546170"/>
            <a:ext cx="6760535" cy="463079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2B204FA-4F51-06E1-4C6B-8E7209448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5" name="Picture 4" descr="PROVINCIA_LOGO_TEKSTI_MV.png">
            <a:extLst>
              <a:ext uri="{FF2B5EF4-FFF2-40B4-BE49-F238E27FC236}">
                <a16:creationId xmlns:a16="http://schemas.microsoft.com/office/drawing/2014/main" id="{0575048C-5572-55F0-D8D8-F2C6D2697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57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palkk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98F37A-E390-57B7-0333-59FE898F5720}"/>
              </a:ext>
            </a:extLst>
          </p:cNvPr>
          <p:cNvSpPr/>
          <p:nvPr userDrawn="1"/>
        </p:nvSpPr>
        <p:spPr>
          <a:xfrm>
            <a:off x="0" y="0"/>
            <a:ext cx="4075814" cy="6555621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>
            <a:noAutofit/>
          </a:bodyPr>
          <a:lstStyle/>
          <a:p>
            <a:pPr algn="ctr"/>
            <a:endParaRPr lang="en-FI" sz="1400"/>
          </a:p>
        </p:txBody>
      </p:sp>
      <p:pic>
        <p:nvPicPr>
          <p:cNvPr id="12" name="Picture 11" descr="provincia_kulmakuvio.png">
            <a:extLst>
              <a:ext uri="{FF2B5EF4-FFF2-40B4-BE49-F238E27FC236}">
                <a16:creationId xmlns:a16="http://schemas.microsoft.com/office/drawing/2014/main" id="{9462BB31-8DBA-B4E6-338B-E08A6702D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781" y="5349640"/>
            <a:ext cx="2789968" cy="1508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C57D17-70E1-92B8-B438-C8B496264342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392" y="1089313"/>
            <a:ext cx="3281030" cy="4376996"/>
          </a:xfr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410" y="1546170"/>
            <a:ext cx="6760535" cy="463079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2B204FA-4F51-06E1-4C6B-8E7209448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5" name="Picture 4" descr="PROVINCIA_LOGO_TEKSTI_MV.png">
            <a:extLst>
              <a:ext uri="{FF2B5EF4-FFF2-40B4-BE49-F238E27FC236}">
                <a16:creationId xmlns:a16="http://schemas.microsoft.com/office/drawing/2014/main" id="{DF56392B-CB3D-DB4A-B5D6-09BDE56D18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52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n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A31DD44-BE13-1526-F12B-1F1CF77DC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8935" y="1"/>
            <a:ext cx="4740813" cy="6566980"/>
          </a:xfrm>
          <a:prstGeom prst="rect">
            <a:avLst/>
          </a:prstGeom>
        </p:spPr>
      </p:pic>
      <p:pic>
        <p:nvPicPr>
          <p:cNvPr id="8" name="Picture 7" descr="A black and white background&#10;&#10;Description automatically generated">
            <a:extLst>
              <a:ext uri="{FF2B5EF4-FFF2-40B4-BE49-F238E27FC236}">
                <a16:creationId xmlns:a16="http://schemas.microsoft.com/office/drawing/2014/main" id="{B9C2C86D-7E89-3AF1-4DD6-A9CF9EFEB8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0"/>
            <a:ext cx="11205274" cy="6566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A9DA84-BE71-6619-C945-2EE4DA5B251F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7E9FFBE1-A088-739E-BBD6-8545D4E9E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547DA-CBBD-4F3E-361C-36019E427A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92263"/>
            <a:ext cx="7227888" cy="44640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36142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Aloitus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662999"/>
            <a:ext cx="9144000" cy="1315921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141849"/>
            <a:ext cx="9144000" cy="13700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67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38F7729-A21F-1F47-C219-E595BD06B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7" name="Picture 6" descr="PROVINCIA_LOGO_TEKSTI_NEGA.png">
            <a:extLst>
              <a:ext uri="{FF2B5EF4-FFF2-40B4-BE49-F238E27FC236}">
                <a16:creationId xmlns:a16="http://schemas.microsoft.com/office/drawing/2014/main" id="{2DA662B9-0825-C23D-7775-E454EC0274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904" y="2328971"/>
            <a:ext cx="8286126" cy="108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943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n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1DD44-BE13-1526-F12B-1F1CF77DC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8935" y="1"/>
            <a:ext cx="4740813" cy="6566980"/>
          </a:xfrm>
          <a:prstGeom prst="rect">
            <a:avLst/>
          </a:prstGeom>
        </p:spPr>
      </p:pic>
      <p:pic>
        <p:nvPicPr>
          <p:cNvPr id="8" name="Picture 7" descr="A black and white background&#10;&#10;Description automatically generated">
            <a:extLst>
              <a:ext uri="{FF2B5EF4-FFF2-40B4-BE49-F238E27FC236}">
                <a16:creationId xmlns:a16="http://schemas.microsoft.com/office/drawing/2014/main" id="{B9C2C86D-7E89-3AF1-4DD6-A9CF9EFEB8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0"/>
            <a:ext cx="11205274" cy="6566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9C285F-FBA8-5C99-73F3-B6681E113692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C4C05B9-DE68-258C-36CF-02973AB02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92640E9-C7CD-03E0-1C36-2A9996271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92263"/>
            <a:ext cx="7227888" cy="44640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8470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Vin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1DD44-BE13-1526-F12B-1F1CF77DC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1187" y="1"/>
            <a:ext cx="4740813" cy="6566980"/>
          </a:xfrm>
          <a:prstGeom prst="rect">
            <a:avLst/>
          </a:prstGeom>
        </p:spPr>
      </p:pic>
      <p:pic>
        <p:nvPicPr>
          <p:cNvPr id="12" name="Picture 11" descr="A black and white background&#10;&#10;Description automatically generated">
            <a:extLst>
              <a:ext uri="{FF2B5EF4-FFF2-40B4-BE49-F238E27FC236}">
                <a16:creationId xmlns:a16="http://schemas.microsoft.com/office/drawing/2014/main" id="{21F19BDF-16FB-E97A-695C-95ED02C208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0"/>
            <a:ext cx="11205274" cy="6566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D66398-1E0D-DBA9-4C26-3D0CB51B3373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2878A05-255B-1F66-ABBD-0FD26FE1D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90588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Vinokuv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heart on a black background&#10;&#10;Description automatically generated">
            <a:extLst>
              <a:ext uri="{FF2B5EF4-FFF2-40B4-BE49-F238E27FC236}">
                <a16:creationId xmlns:a16="http://schemas.microsoft.com/office/drawing/2014/main" id="{FBBFC48E-DE84-AEB2-7E25-ED1A5DFA9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853" y="665608"/>
            <a:ext cx="4543659" cy="4202142"/>
          </a:xfrm>
          <a:prstGeom prst="rect">
            <a:avLst/>
          </a:prstGeom>
        </p:spPr>
      </p:pic>
      <p:pic>
        <p:nvPicPr>
          <p:cNvPr id="3" name="Picture 2" descr="A black and white background&#10;&#10;Description automatically generated">
            <a:extLst>
              <a:ext uri="{FF2B5EF4-FFF2-40B4-BE49-F238E27FC236}">
                <a16:creationId xmlns:a16="http://schemas.microsoft.com/office/drawing/2014/main" id="{777EAE93-CEB5-03C1-96A1-D92ED0BF21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1" y="-5679"/>
            <a:ext cx="11205274" cy="6566980"/>
          </a:xfrm>
          <a:prstGeom prst="rect">
            <a:avLst/>
          </a:prstGeom>
        </p:spPr>
      </p:pic>
      <p:pic>
        <p:nvPicPr>
          <p:cNvPr id="8" name="Picture 7" descr="A black and white background&#10;&#10;Description automatically generated">
            <a:extLst>
              <a:ext uri="{FF2B5EF4-FFF2-40B4-BE49-F238E27FC236}">
                <a16:creationId xmlns:a16="http://schemas.microsoft.com/office/drawing/2014/main" id="{B9C2C86D-7E89-3AF1-4DD6-A9CF9EFEB8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46570" y="0"/>
            <a:ext cx="11205274" cy="6566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D66398-1E0D-DBA9-4C26-3D0CB51B3373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2878A05-255B-1F66-ABBD-0FD26FE1D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6" name="Picture 5" descr="PROVINCIA_LOGO_TEKSTI_MV.png">
            <a:extLst>
              <a:ext uri="{FF2B5EF4-FFF2-40B4-BE49-F238E27FC236}">
                <a16:creationId xmlns:a16="http://schemas.microsoft.com/office/drawing/2014/main" id="{7FB7460E-3628-CBB5-C07A-B7F1B2B76C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740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Vinokuv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BFC48E-DE84-AEB2-7E25-ED1A5DFA9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853" y="665608"/>
            <a:ext cx="4543658" cy="4202142"/>
          </a:xfrm>
          <a:prstGeom prst="rect">
            <a:avLst/>
          </a:prstGeom>
        </p:spPr>
      </p:pic>
      <p:pic>
        <p:nvPicPr>
          <p:cNvPr id="3" name="Picture 2" descr="A black and white background&#10;&#10;Description automatically generated">
            <a:extLst>
              <a:ext uri="{FF2B5EF4-FFF2-40B4-BE49-F238E27FC236}">
                <a16:creationId xmlns:a16="http://schemas.microsoft.com/office/drawing/2014/main" id="{777EAE93-CEB5-03C1-96A1-D92ED0BF21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1" y="-5679"/>
            <a:ext cx="11205274" cy="6566980"/>
          </a:xfrm>
          <a:prstGeom prst="rect">
            <a:avLst/>
          </a:prstGeom>
        </p:spPr>
      </p:pic>
      <p:pic>
        <p:nvPicPr>
          <p:cNvPr id="8" name="Picture 7" descr="A black and white background&#10;&#10;Description automatically generated">
            <a:extLst>
              <a:ext uri="{FF2B5EF4-FFF2-40B4-BE49-F238E27FC236}">
                <a16:creationId xmlns:a16="http://schemas.microsoft.com/office/drawing/2014/main" id="{B9C2C86D-7E89-3AF1-4DD6-A9CF9EFEB8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46570" y="0"/>
            <a:ext cx="11205274" cy="6566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D66398-1E0D-DBA9-4C26-3D0CB51B3373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2878A05-255B-1F66-ABBD-0FD26FE1D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4" name="Picture 3" descr="PROVINCIA_LOGO_TEKSTI_MV.png">
            <a:extLst>
              <a:ext uri="{FF2B5EF4-FFF2-40B4-BE49-F238E27FC236}">
                <a16:creationId xmlns:a16="http://schemas.microsoft.com/office/drawing/2014/main" id="{125F30BD-5F52-92CE-4AD6-9798950FC7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77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yöreä kuva + teks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/>
          </p:nvPr>
        </p:nvSpPr>
        <p:spPr>
          <a:xfrm>
            <a:off x="833445" y="1241658"/>
            <a:ext cx="4375375" cy="4375375"/>
          </a:xfrm>
          <a:prstGeom prst="ellipse">
            <a:avLst/>
          </a:prstGeom>
          <a:ln w="76200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5306787" y="1479334"/>
            <a:ext cx="1008000" cy="509567"/>
            <a:chOff x="5306788" y="1789571"/>
            <a:chExt cx="1008000" cy="509567"/>
          </a:xfrm>
        </p:grpSpPr>
        <p:sp>
          <p:nvSpPr>
            <p:cNvPr id="11" name="Oval 10"/>
            <p:cNvSpPr/>
            <p:nvPr userDrawn="1"/>
          </p:nvSpPr>
          <p:spPr>
            <a:xfrm>
              <a:off x="5306788" y="1814242"/>
              <a:ext cx="1008000" cy="447309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 defTabSz="914354"/>
              <a:endParaRPr lang="en-US" sz="1467" dirty="0">
                <a:solidFill>
                  <a:srgbClr val="000000"/>
                </a:solidFill>
              </a:endParaRPr>
            </a:p>
          </p:txBody>
        </p:sp>
        <p:sp>
          <p:nvSpPr>
            <p:cNvPr id="12" name="AutoShape 1"/>
            <p:cNvSpPr>
              <a:spLocks/>
            </p:cNvSpPr>
            <p:nvPr userDrawn="1"/>
          </p:nvSpPr>
          <p:spPr bwMode="auto">
            <a:xfrm>
              <a:off x="5490126" y="1789571"/>
              <a:ext cx="641323" cy="50956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241" y="1419"/>
                  </a:moveTo>
                  <a:cubicBezTo>
                    <a:pt x="19803" y="2644"/>
                    <a:pt x="15644" y="6319"/>
                    <a:pt x="15644" y="9929"/>
                  </a:cubicBezTo>
                  <a:cubicBezTo>
                    <a:pt x="15644" y="10703"/>
                    <a:pt x="16003" y="11348"/>
                    <a:pt x="16671" y="11348"/>
                  </a:cubicBezTo>
                  <a:cubicBezTo>
                    <a:pt x="16927" y="11348"/>
                    <a:pt x="17184" y="11219"/>
                    <a:pt x="17800" y="11219"/>
                  </a:cubicBezTo>
                  <a:cubicBezTo>
                    <a:pt x="19238" y="11219"/>
                    <a:pt x="21600" y="12251"/>
                    <a:pt x="21600" y="16313"/>
                  </a:cubicBezTo>
                  <a:cubicBezTo>
                    <a:pt x="21600" y="19666"/>
                    <a:pt x="19752" y="21600"/>
                    <a:pt x="17389" y="21600"/>
                  </a:cubicBezTo>
                  <a:cubicBezTo>
                    <a:pt x="13641" y="21600"/>
                    <a:pt x="12152" y="17602"/>
                    <a:pt x="12152" y="14250"/>
                  </a:cubicBezTo>
                  <a:cubicBezTo>
                    <a:pt x="12152" y="6125"/>
                    <a:pt x="17955" y="1934"/>
                    <a:pt x="20676" y="0"/>
                  </a:cubicBezTo>
                  <a:cubicBezTo>
                    <a:pt x="20676" y="0"/>
                    <a:pt x="21241" y="1419"/>
                    <a:pt x="21241" y="1419"/>
                  </a:cubicBezTo>
                  <a:close/>
                  <a:moveTo>
                    <a:pt x="9089" y="1419"/>
                  </a:moveTo>
                  <a:cubicBezTo>
                    <a:pt x="7651" y="2644"/>
                    <a:pt x="3492" y="6319"/>
                    <a:pt x="3492" y="9929"/>
                  </a:cubicBezTo>
                  <a:cubicBezTo>
                    <a:pt x="3492" y="10703"/>
                    <a:pt x="3851" y="11348"/>
                    <a:pt x="4519" y="11348"/>
                  </a:cubicBezTo>
                  <a:cubicBezTo>
                    <a:pt x="4775" y="11348"/>
                    <a:pt x="5032" y="11219"/>
                    <a:pt x="5648" y="11219"/>
                  </a:cubicBezTo>
                  <a:cubicBezTo>
                    <a:pt x="7086" y="11219"/>
                    <a:pt x="9448" y="12251"/>
                    <a:pt x="9448" y="16313"/>
                  </a:cubicBezTo>
                  <a:cubicBezTo>
                    <a:pt x="9448" y="19666"/>
                    <a:pt x="7600" y="21600"/>
                    <a:pt x="5237" y="21600"/>
                  </a:cubicBezTo>
                  <a:cubicBezTo>
                    <a:pt x="1489" y="21600"/>
                    <a:pt x="0" y="17602"/>
                    <a:pt x="0" y="14250"/>
                  </a:cubicBezTo>
                  <a:cubicBezTo>
                    <a:pt x="0" y="6125"/>
                    <a:pt x="5802" y="1934"/>
                    <a:pt x="8524" y="0"/>
                  </a:cubicBezTo>
                  <a:cubicBezTo>
                    <a:pt x="8524" y="0"/>
                    <a:pt x="9089" y="1419"/>
                    <a:pt x="9089" y="1419"/>
                  </a:cubicBezTo>
                  <a:close/>
                  <a:moveTo>
                    <a:pt x="9089" y="1419"/>
                  </a:move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0" tIns="0" rIns="0" bIns="0"/>
            <a:lstStyle/>
            <a:p>
              <a:pPr defTabSz="914354"/>
              <a:endParaRPr lang="en-US" sz="1867" dirty="0">
                <a:solidFill>
                  <a:srgbClr val="FAC81A"/>
                </a:solidFill>
                <a:latin typeface="Gill Sans"/>
              </a:endParaRPr>
            </a:p>
          </p:txBody>
        </p:sp>
      </p:grpSp>
      <p:sp>
        <p:nvSpPr>
          <p:cNvPr id="13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810791" y="4994295"/>
            <a:ext cx="5894615" cy="510692"/>
          </a:xfrm>
        </p:spPr>
        <p:txBody>
          <a:bodyPr anchor="ctr"/>
          <a:lstStyle>
            <a:lvl1pPr marL="0" indent="0">
              <a:lnSpc>
                <a:spcPct val="110000"/>
              </a:lnSpc>
              <a:buNone/>
              <a:defRPr sz="1867" b="1" i="0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8C4E68-FB16-C40B-5303-950F2DB9807F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34EE48BF-3183-048D-8CB0-4F94F2707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63363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yöreä kuva + teksti">
    <p:bg>
      <p:bgPr>
        <a:solidFill>
          <a:schemeClr val="tx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/>
          </p:nvPr>
        </p:nvSpPr>
        <p:spPr>
          <a:xfrm>
            <a:off x="1008023" y="1482408"/>
            <a:ext cx="3752637" cy="3752637"/>
          </a:xfrm>
          <a:prstGeom prst="ellipse">
            <a:avLst/>
          </a:prstGeom>
          <a:ln w="76200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10791" y="2004335"/>
            <a:ext cx="5894615" cy="2915452"/>
          </a:xfrm>
        </p:spPr>
        <p:txBody>
          <a:bodyPr anchor="ctr"/>
          <a:lstStyle>
            <a:lvl1pPr marL="0" indent="0">
              <a:lnSpc>
                <a:spcPct val="110000"/>
              </a:lnSpc>
              <a:buNone/>
              <a:defRPr sz="2400" i="1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810791" y="4994295"/>
            <a:ext cx="5894615" cy="510692"/>
          </a:xfrm>
        </p:spPr>
        <p:txBody>
          <a:bodyPr anchor="ctr"/>
          <a:lstStyle>
            <a:lvl1pPr marL="0" indent="0">
              <a:lnSpc>
                <a:spcPct val="110000"/>
              </a:lnSpc>
              <a:buNone/>
              <a:defRPr sz="1867" b="1" i="0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44492A-8C48-61DE-FAAB-FE87F11E6149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14395203-F2DB-23E4-8D03-27B24390F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843337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VINCIA_LOGO_VAAKA_VÄRI.png">
            <a:extLst>
              <a:ext uri="{FF2B5EF4-FFF2-40B4-BE49-F238E27FC236}">
                <a16:creationId xmlns:a16="http://schemas.microsoft.com/office/drawing/2014/main" id="{C3925676-BB1E-3CA9-A8CC-D825F61145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636" y="4963208"/>
            <a:ext cx="2104875" cy="65510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FBD5E5F-5655-73AC-1215-135082D4C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3914"/>
            <a:ext cx="9144000" cy="1886743"/>
          </a:xfrm>
        </p:spPr>
        <p:txBody>
          <a:bodyPr anchor="b">
            <a:noAutofit/>
          </a:bodyPr>
          <a:lstStyle>
            <a:lvl1pPr algn="ctr">
              <a:defRPr sz="5467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DD21106-4432-0900-C168-B69240E23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0185"/>
            <a:ext cx="9144000" cy="106409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67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pic>
        <p:nvPicPr>
          <p:cNvPr id="11" name="Picture 10" descr="provincia_kulmakuvio.png">
            <a:extLst>
              <a:ext uri="{FF2B5EF4-FFF2-40B4-BE49-F238E27FC236}">
                <a16:creationId xmlns:a16="http://schemas.microsoft.com/office/drawing/2014/main" id="{E0DFD22B-38A7-487E-4A89-F6027846E5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-1"/>
            <a:ext cx="4746669" cy="16355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BD7AC0-066B-E66D-A766-0B1E8546A8CB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80E5B0A9-5CB8-FBC4-1457-A2B8C60BE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33167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Aloi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20613"/>
            <a:ext cx="9144000" cy="1886743"/>
          </a:xfrm>
        </p:spPr>
        <p:txBody>
          <a:bodyPr anchor="b">
            <a:noAutofit/>
          </a:bodyPr>
          <a:lstStyle>
            <a:lvl1pPr algn="ctr">
              <a:defRPr sz="5467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73614"/>
            <a:ext cx="9144000" cy="13700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67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pic>
        <p:nvPicPr>
          <p:cNvPr id="4" name="Picture 3" descr="provincia_kulmakuvio.png">
            <a:extLst>
              <a:ext uri="{FF2B5EF4-FFF2-40B4-BE49-F238E27FC236}">
                <a16:creationId xmlns:a16="http://schemas.microsoft.com/office/drawing/2014/main" id="{25ECCBD3-CA49-5EDE-4543-DB49179F0A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781" y="5349640"/>
            <a:ext cx="2789968" cy="1508360"/>
          </a:xfrm>
          <a:prstGeom prst="rect">
            <a:avLst/>
          </a:prstGeom>
        </p:spPr>
      </p:pic>
      <p:pic>
        <p:nvPicPr>
          <p:cNvPr id="5" name="Picture 4" descr="PROVINCIA_LOGO_VAAKA_VÄRI.png">
            <a:extLst>
              <a:ext uri="{FF2B5EF4-FFF2-40B4-BE49-F238E27FC236}">
                <a16:creationId xmlns:a16="http://schemas.microsoft.com/office/drawing/2014/main" id="{FB802C5D-EDBE-F06F-722A-538886AE12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3789" y="164828"/>
            <a:ext cx="2104875" cy="6551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72494E-E83A-619B-33B9-4C58D6056826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64439BC-B709-8FA4-3FCC-E7B6870B4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57762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434E78E-4503-7414-E7F6-B0D1D47638ED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C4208B0-1FAF-F2F8-3189-533FF3817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13" name="Picture 12" descr="PROVINCIA_LOGO_TEKSTI_MV.png">
            <a:extLst>
              <a:ext uri="{FF2B5EF4-FFF2-40B4-BE49-F238E27FC236}">
                <a16:creationId xmlns:a16="http://schemas.microsoft.com/office/drawing/2014/main" id="{5D18FE0E-DF01-AE83-6AAC-FF84F4ADA9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5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teksti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434E78E-4503-7414-E7F6-B0D1D47638ED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C4208B0-1FAF-F2F8-3189-533FF3817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13" name="Picture 12" descr="PROVINCIA_LOGO_TEKSTI_MV.png">
            <a:extLst>
              <a:ext uri="{FF2B5EF4-FFF2-40B4-BE49-F238E27FC236}">
                <a16:creationId xmlns:a16="http://schemas.microsoft.com/office/drawing/2014/main" id="{5D18FE0E-DF01-AE83-6AAC-FF84F4ADA9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DB0CC-157A-EAF3-6104-44F43D2AD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6170"/>
            <a:ext cx="10515600" cy="4630796"/>
          </a:xfrm>
        </p:spPr>
        <p:txBody>
          <a:bodyPr/>
          <a:lstStyle>
            <a:lvl1pPr marL="0" indent="0">
              <a:buNone/>
              <a:defRPr/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39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D02674-A9A5-C1D8-0055-67A3C45AF7F8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35BE355-67E2-C8FE-D3B2-7817D253A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  <p:pic>
        <p:nvPicPr>
          <p:cNvPr id="10" name="Picture 9" descr="PROVINCIA_LOGO_TEKSTI_MV.png">
            <a:extLst>
              <a:ext uri="{FF2B5EF4-FFF2-40B4-BE49-F238E27FC236}">
                <a16:creationId xmlns:a16="http://schemas.microsoft.com/office/drawing/2014/main" id="{D2697CDA-42E2-AD1B-BCFD-893279022A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1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29995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194563"/>
            <a:ext cx="3299951" cy="367442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67"/>
            </a:lvl2pPr>
            <a:lvl3pPr marL="914354" indent="0">
              <a:buNone/>
              <a:defRPr sz="1200"/>
            </a:lvl3pPr>
            <a:lvl4pPr marL="1371532" indent="0">
              <a:buNone/>
              <a:defRPr sz="1067"/>
            </a:lvl4pPr>
            <a:lvl5pPr marL="1828709" indent="0">
              <a:buNone/>
              <a:defRPr sz="1067"/>
            </a:lvl5pPr>
            <a:lvl6pPr marL="2285886" indent="0">
              <a:buNone/>
              <a:defRPr sz="1067"/>
            </a:lvl6pPr>
            <a:lvl7pPr marL="2743062" indent="0">
              <a:buNone/>
              <a:defRPr sz="1067"/>
            </a:lvl7pPr>
            <a:lvl8pPr marL="3200240" indent="0">
              <a:buNone/>
              <a:defRPr sz="1067"/>
            </a:lvl8pPr>
            <a:lvl9pPr marL="3657418" indent="0">
              <a:buNone/>
              <a:defRPr sz="1067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3"/>
          </p:nvPr>
        </p:nvSpPr>
        <p:spPr>
          <a:xfrm>
            <a:off x="4322622" y="1291738"/>
            <a:ext cx="7497908" cy="4577251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pic>
        <p:nvPicPr>
          <p:cNvPr id="5" name="Picture 4" descr="PROVINCIA_LOGO_TEKSTI_MV.png">
            <a:extLst>
              <a:ext uri="{FF2B5EF4-FFF2-40B4-BE49-F238E27FC236}">
                <a16:creationId xmlns:a16="http://schemas.microsoft.com/office/drawing/2014/main" id="{910AF269-602C-035E-E950-9EF9F992A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6DA469-005C-B56A-DBAE-AE1F975849A5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56327-F2DA-1869-9A45-B3CCE4652F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0489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Otsikko ja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29995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22622" y="1274284"/>
            <a:ext cx="7481455" cy="4586769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194563"/>
            <a:ext cx="3299951" cy="367442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67"/>
            </a:lvl2pPr>
            <a:lvl3pPr marL="914354" indent="0">
              <a:buNone/>
              <a:defRPr sz="1200"/>
            </a:lvl3pPr>
            <a:lvl4pPr marL="1371532" indent="0">
              <a:buNone/>
              <a:defRPr sz="1067"/>
            </a:lvl4pPr>
            <a:lvl5pPr marL="1828709" indent="0">
              <a:buNone/>
              <a:defRPr sz="1067"/>
            </a:lvl5pPr>
            <a:lvl6pPr marL="2285886" indent="0">
              <a:buNone/>
              <a:defRPr sz="1067"/>
            </a:lvl6pPr>
            <a:lvl7pPr marL="2743062" indent="0">
              <a:buNone/>
              <a:defRPr sz="1067"/>
            </a:lvl7pPr>
            <a:lvl8pPr marL="3200240" indent="0">
              <a:buNone/>
              <a:defRPr sz="1067"/>
            </a:lvl8pPr>
            <a:lvl9pPr marL="3657418" indent="0">
              <a:buNone/>
              <a:defRPr sz="1067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5" name="Picture 4" descr="PROVINCIA_LOGO_TEKSTI_MV.png">
            <a:extLst>
              <a:ext uri="{FF2B5EF4-FFF2-40B4-BE49-F238E27FC236}">
                <a16:creationId xmlns:a16="http://schemas.microsoft.com/office/drawing/2014/main" id="{EFF58384-2788-5C17-EA42-5E28601C51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50" y="273050"/>
            <a:ext cx="1303499" cy="1712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B509CB-4CF6-98C4-CBEF-4F8BEE99A774}"/>
              </a:ext>
            </a:extLst>
          </p:cNvPr>
          <p:cNvSpPr/>
          <p:nvPr userDrawn="1"/>
        </p:nvSpPr>
        <p:spPr>
          <a:xfrm>
            <a:off x="-1" y="6555621"/>
            <a:ext cx="12199749" cy="302380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 defTabSz="914354"/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BAB46B-525A-28D3-15D4-521E1E48C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2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53385E0-E3FB-B741-AF53-15888D19CCF2}" type="slidenum">
              <a:rPr lang="en-FI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4371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676229" cy="99816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46170"/>
            <a:ext cx="10515600" cy="463079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8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2" r:id="rId2"/>
    <p:sldLayoutId id="2147483701" r:id="rId3"/>
    <p:sldLayoutId id="2147483661" r:id="rId4"/>
    <p:sldLayoutId id="2147483706" r:id="rId5"/>
    <p:sldLayoutId id="2147483711" r:id="rId6"/>
    <p:sldLayoutId id="2147483668" r:id="rId7"/>
    <p:sldLayoutId id="2147483672" r:id="rId8"/>
    <p:sldLayoutId id="2147483673" r:id="rId9"/>
    <p:sldLayoutId id="2147483674" r:id="rId10"/>
    <p:sldLayoutId id="2147483709" r:id="rId11"/>
    <p:sldLayoutId id="2147483665" r:id="rId12"/>
    <p:sldLayoutId id="2147483662" r:id="rId13"/>
    <p:sldLayoutId id="2147483663" r:id="rId14"/>
    <p:sldLayoutId id="2147483692" r:id="rId15"/>
    <p:sldLayoutId id="2147483708" r:id="rId16"/>
    <p:sldLayoutId id="2147483713" r:id="rId17"/>
    <p:sldLayoutId id="2147483703" r:id="rId18"/>
    <p:sldLayoutId id="2147483704" r:id="rId19"/>
    <p:sldLayoutId id="2147483705" r:id="rId20"/>
    <p:sldLayoutId id="2147483717" r:id="rId21"/>
    <p:sldLayoutId id="2147483714" r:id="rId22"/>
    <p:sldLayoutId id="2147483715" r:id="rId23"/>
    <p:sldLayoutId id="2147483716" r:id="rId24"/>
    <p:sldLayoutId id="2147483697" r:id="rId25"/>
    <p:sldLayoutId id="2147483718" r:id="rId26"/>
    <p:sldLayoutId id="2147483698" r:id="rId27"/>
    <p:sldLayoutId id="2147483712" r:id="rId28"/>
    <p:sldLayoutId id="2147483694" r:id="rId29"/>
    <p:sldLayoutId id="2147483695" r:id="rId30"/>
    <p:sldLayoutId id="2147483696" r:id="rId31"/>
    <p:sldLayoutId id="2147483699" r:id="rId32"/>
    <p:sldLayoutId id="2147483700" r:id="rId33"/>
    <p:sldLayoutId id="2147483669" r:id="rId34"/>
    <p:sldLayoutId id="2147483671" r:id="rId35"/>
    <p:sldLayoutId id="2147483675" r:id="rId36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85000"/>
              <a:lumOff val="15000"/>
            </a:schemeClr>
          </a:solidFill>
          <a:latin typeface="+mn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02C50A-AE51-E424-28AD-CE68FEEE2B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Talouskatsaus Q1/2026</a:t>
            </a:r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B49CE-8E13-2F04-A8A9-40F6E4AD2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3385E0-E3FB-B741-AF53-15888D19CCF2}" type="slidenum">
              <a:rPr lang="en-FI"/>
              <a:pPr/>
              <a:t>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86372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7F8C3-E949-787B-DE09-910CC2B2B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19754E-7879-319D-4BC2-A9B5BA592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Tammi-Maaliskuu: Kannattavuus parani selvästi</a:t>
            </a:r>
            <a:endParaRPr lang="en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519EF-F7DE-DCCD-2B7B-DF89A3788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D53385E0-E3FB-B741-AF53-15888D19CCF2}" type="slidenum">
              <a:rPr lang="en-FI"/>
              <a:pPr/>
              <a:t>2</a:t>
            </a:fld>
            <a:endParaRPr lang="en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87F69D-C868-0954-A2D1-3D85FC73DB64}"/>
              </a:ext>
            </a:extLst>
          </p:cNvPr>
          <p:cNvSpPr txBox="1"/>
          <p:nvPr/>
        </p:nvSpPr>
        <p:spPr>
          <a:xfrm>
            <a:off x="838199" y="1710900"/>
            <a:ext cx="8112071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fi-FI" sz="2000" b="1" dirty="0"/>
              <a:t>1-3/2026</a:t>
            </a:r>
            <a:endParaRPr lang="en-FI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Liikevaihto 4,87 miljoonaa euroa (5,24), laskua -6,9%. Isojen käyttöönottojen loppuminen laski liikevaihtoa edellisen vuoden vastaavaan ajankohtaan verrattuna.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Liikevoitto 86 300 euroa (-56 200), joka vastaa 1,8% (-1,1%) liikevaihdosta.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Kannattavuus parani selvästi liikevaihdon laskusta huolimatta, mikä osoittaa jatkuvan palvelun vakaantumista ja kustannusrakenteen hallintaa.</a:t>
            </a:r>
          </a:p>
        </p:txBody>
      </p:sp>
    </p:spTree>
    <p:extLst>
      <p:ext uri="{BB962C8B-B14F-4D97-AF65-F5344CB8AC3E}">
        <p14:creationId xmlns:p14="http://schemas.microsoft.com/office/powerpoint/2010/main" val="3068062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D4C97-B440-347C-6A48-96672E653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264F9B-6EC8-4FF8-0064-03438DDB2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3385E0-E3FB-B741-AF53-15888D19CCF2}" type="slidenum">
              <a:rPr lang="en-FI"/>
              <a:pPr/>
              <a:t>3</a:t>
            </a:fld>
            <a:endParaRPr lang="en-F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25CF1B-64A3-6D77-4B73-9F680AA5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dirty="0"/>
              <a:t>Liikevaihdon ja liikevoiton kehitys</a:t>
            </a:r>
            <a:br>
              <a:rPr lang="fi-FI" dirty="0"/>
            </a:br>
            <a:r>
              <a:rPr lang="fi-FI" sz="1400" dirty="0"/>
              <a:t>Neljännesvuosittain</a:t>
            </a:r>
            <a:endParaRPr lang="en-FI" dirty="0"/>
          </a:p>
        </p:txBody>
      </p:sp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9132595C-06DD-8AB6-28A1-8814B3B452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6973539"/>
              </p:ext>
            </p:extLst>
          </p:nvPr>
        </p:nvGraphicFramePr>
        <p:xfrm>
          <a:off x="559708" y="1946736"/>
          <a:ext cx="5122635" cy="3529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8">
            <a:extLst>
              <a:ext uri="{FF2B5EF4-FFF2-40B4-BE49-F238E27FC236}">
                <a16:creationId xmlns:a16="http://schemas.microsoft.com/office/drawing/2014/main" id="{F07EC556-A601-D706-5233-E9CEECC94C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489613"/>
              </p:ext>
            </p:extLst>
          </p:nvPr>
        </p:nvGraphicFramePr>
        <p:xfrm>
          <a:off x="6509659" y="1946736"/>
          <a:ext cx="5122634" cy="3529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56831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259B5C20-9470-D1CC-602C-A2AE313851C8}"/>
              </a:ext>
            </a:extLst>
          </p:cNvPr>
          <p:cNvSpPr/>
          <p:nvPr/>
        </p:nvSpPr>
        <p:spPr>
          <a:xfrm>
            <a:off x="1172666" y="1683148"/>
            <a:ext cx="2401172" cy="2156867"/>
          </a:xfrm>
          <a:custGeom>
            <a:avLst/>
            <a:gdLst>
              <a:gd name="connsiteX0" fmla="*/ 467670 w 2401172"/>
              <a:gd name="connsiteY0" fmla="*/ 0 h 2156867"/>
              <a:gd name="connsiteX1" fmla="*/ 0 w 2401172"/>
              <a:gd name="connsiteY1" fmla="*/ 823658 h 2156867"/>
              <a:gd name="connsiteX2" fmla="*/ 1207566 w 2401172"/>
              <a:gd name="connsiteY2" fmla="*/ 2156867 h 2156867"/>
              <a:gd name="connsiteX3" fmla="*/ 2401172 w 2401172"/>
              <a:gd name="connsiteY3" fmla="*/ 823658 h 2156867"/>
              <a:gd name="connsiteX4" fmla="*/ 1940482 w 2401172"/>
              <a:gd name="connsiteY4" fmla="*/ 13960 h 2156867"/>
              <a:gd name="connsiteX5" fmla="*/ 1214546 w 2401172"/>
              <a:gd name="connsiteY5" fmla="*/ 516531 h 2156867"/>
              <a:gd name="connsiteX6" fmla="*/ 467670 w 2401172"/>
              <a:gd name="connsiteY6" fmla="*/ 0 h 215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1172" h="2156867">
                <a:moveTo>
                  <a:pt x="467670" y="0"/>
                </a:moveTo>
                <a:lnTo>
                  <a:pt x="0" y="823658"/>
                </a:lnTo>
                <a:lnTo>
                  <a:pt x="1207566" y="2156867"/>
                </a:lnTo>
                <a:lnTo>
                  <a:pt x="2401172" y="823658"/>
                </a:lnTo>
                <a:lnTo>
                  <a:pt x="1940482" y="13960"/>
                </a:lnTo>
                <a:lnTo>
                  <a:pt x="1214546" y="516531"/>
                </a:lnTo>
                <a:lnTo>
                  <a:pt x="46767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b="1" dirty="0">
                <a:solidFill>
                  <a:schemeClr val="tx2">
                    <a:lumMod val="75000"/>
                  </a:schemeClr>
                </a:solidFill>
              </a:rPr>
              <a:t>Liikevoitto</a:t>
            </a:r>
          </a:p>
          <a:p>
            <a:pPr algn="ctr"/>
            <a:r>
              <a:rPr lang="fi-FI" b="1" dirty="0">
                <a:solidFill>
                  <a:schemeClr val="tx2">
                    <a:lumMod val="75000"/>
                  </a:schemeClr>
                </a:solidFill>
              </a:rPr>
              <a:t> 86 300€</a:t>
            </a:r>
          </a:p>
          <a:p>
            <a:pPr algn="ctr"/>
            <a:r>
              <a:rPr lang="fi-FI" b="1" dirty="0">
                <a:solidFill>
                  <a:schemeClr val="tx2">
                    <a:lumMod val="75000"/>
                  </a:schemeClr>
                </a:solidFill>
              </a:rPr>
              <a:t>(-56 200€)</a:t>
            </a:r>
            <a:endParaRPr lang="en-FI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660A56-15B5-0785-39E9-4D863FAED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dirty="0"/>
              <a:t>Tunnusluvut tammi-maaliskuu 2026</a:t>
            </a:r>
            <a:endParaRPr lang="en-FI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9FFEC963-D565-41E6-A1FE-14EC02062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3385E0-E3FB-B741-AF53-15888D19CCF2}" type="slidenum">
              <a:rPr lang="en-FI"/>
              <a:pPr/>
              <a:t>4</a:t>
            </a:fld>
            <a:endParaRPr lang="en-FI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AEBD34F-3F1E-9AA4-4CA4-DBD252C48DD0}"/>
              </a:ext>
            </a:extLst>
          </p:cNvPr>
          <p:cNvSpPr/>
          <p:nvPr/>
        </p:nvSpPr>
        <p:spPr>
          <a:xfrm>
            <a:off x="2665902" y="3840014"/>
            <a:ext cx="2401172" cy="2156867"/>
          </a:xfrm>
          <a:custGeom>
            <a:avLst/>
            <a:gdLst>
              <a:gd name="connsiteX0" fmla="*/ 467670 w 2401172"/>
              <a:gd name="connsiteY0" fmla="*/ 0 h 2156867"/>
              <a:gd name="connsiteX1" fmla="*/ 0 w 2401172"/>
              <a:gd name="connsiteY1" fmla="*/ 823658 h 2156867"/>
              <a:gd name="connsiteX2" fmla="*/ 1207566 w 2401172"/>
              <a:gd name="connsiteY2" fmla="*/ 2156867 h 2156867"/>
              <a:gd name="connsiteX3" fmla="*/ 2401172 w 2401172"/>
              <a:gd name="connsiteY3" fmla="*/ 823658 h 2156867"/>
              <a:gd name="connsiteX4" fmla="*/ 1940482 w 2401172"/>
              <a:gd name="connsiteY4" fmla="*/ 13960 h 2156867"/>
              <a:gd name="connsiteX5" fmla="*/ 1214546 w 2401172"/>
              <a:gd name="connsiteY5" fmla="*/ 516531 h 2156867"/>
              <a:gd name="connsiteX6" fmla="*/ 467670 w 2401172"/>
              <a:gd name="connsiteY6" fmla="*/ 0 h 215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1172" h="2156867">
                <a:moveTo>
                  <a:pt x="467670" y="0"/>
                </a:moveTo>
                <a:lnTo>
                  <a:pt x="0" y="823658"/>
                </a:lnTo>
                <a:lnTo>
                  <a:pt x="1207566" y="2156867"/>
                </a:lnTo>
                <a:lnTo>
                  <a:pt x="2401172" y="823658"/>
                </a:lnTo>
                <a:lnTo>
                  <a:pt x="1940482" y="13960"/>
                </a:lnTo>
                <a:lnTo>
                  <a:pt x="1214546" y="516531"/>
                </a:lnTo>
                <a:lnTo>
                  <a:pt x="46767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b="1" dirty="0" err="1">
                <a:solidFill>
                  <a:schemeClr val="tx2">
                    <a:lumMod val="75000"/>
                  </a:schemeClr>
                </a:solidFill>
              </a:rPr>
              <a:t>Quick</a:t>
            </a:r>
            <a:r>
              <a:rPr lang="fi-FI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b="1" dirty="0" err="1">
                <a:solidFill>
                  <a:schemeClr val="tx2">
                    <a:lumMod val="75000"/>
                  </a:schemeClr>
                </a:solidFill>
              </a:rPr>
              <a:t>ratio</a:t>
            </a:r>
            <a:endParaRPr lang="fi-FI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fi-FI" b="1" dirty="0">
                <a:solidFill>
                  <a:schemeClr val="tx2">
                    <a:lumMod val="75000"/>
                  </a:schemeClr>
                </a:solidFill>
              </a:rPr>
              <a:t>1,42</a:t>
            </a:r>
          </a:p>
          <a:p>
            <a:pPr algn="ctr"/>
            <a:r>
              <a:rPr lang="fi-FI" b="1" dirty="0">
                <a:solidFill>
                  <a:schemeClr val="tx2">
                    <a:lumMod val="75000"/>
                  </a:schemeClr>
                </a:solidFill>
              </a:rPr>
              <a:t>(1,18)</a:t>
            </a:r>
            <a:endParaRPr lang="en-FI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Freeform 26">
            <a:extLst>
              <a:ext uri="{FF2B5EF4-FFF2-40B4-BE49-F238E27FC236}">
                <a16:creationId xmlns:a16="http://schemas.microsoft.com/office/drawing/2014/main" id="{1475EF39-D1AB-6AF4-F68C-F03E70139FF8}"/>
              </a:ext>
            </a:extLst>
          </p:cNvPr>
          <p:cNvSpPr/>
          <p:nvPr/>
        </p:nvSpPr>
        <p:spPr>
          <a:xfrm>
            <a:off x="4679278" y="1683148"/>
            <a:ext cx="2401172" cy="2156867"/>
          </a:xfrm>
          <a:custGeom>
            <a:avLst/>
            <a:gdLst>
              <a:gd name="connsiteX0" fmla="*/ 467670 w 2401172"/>
              <a:gd name="connsiteY0" fmla="*/ 0 h 2156867"/>
              <a:gd name="connsiteX1" fmla="*/ 0 w 2401172"/>
              <a:gd name="connsiteY1" fmla="*/ 823658 h 2156867"/>
              <a:gd name="connsiteX2" fmla="*/ 1207566 w 2401172"/>
              <a:gd name="connsiteY2" fmla="*/ 2156867 h 2156867"/>
              <a:gd name="connsiteX3" fmla="*/ 2401172 w 2401172"/>
              <a:gd name="connsiteY3" fmla="*/ 823658 h 2156867"/>
              <a:gd name="connsiteX4" fmla="*/ 1940482 w 2401172"/>
              <a:gd name="connsiteY4" fmla="*/ 13960 h 2156867"/>
              <a:gd name="connsiteX5" fmla="*/ 1214546 w 2401172"/>
              <a:gd name="connsiteY5" fmla="*/ 516531 h 2156867"/>
              <a:gd name="connsiteX6" fmla="*/ 467670 w 2401172"/>
              <a:gd name="connsiteY6" fmla="*/ 0 h 215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1172" h="2156867">
                <a:moveTo>
                  <a:pt x="467670" y="0"/>
                </a:moveTo>
                <a:lnTo>
                  <a:pt x="0" y="823658"/>
                </a:lnTo>
                <a:lnTo>
                  <a:pt x="1207566" y="2156867"/>
                </a:lnTo>
                <a:lnTo>
                  <a:pt x="2401172" y="823658"/>
                </a:lnTo>
                <a:lnTo>
                  <a:pt x="1940482" y="13960"/>
                </a:lnTo>
                <a:lnTo>
                  <a:pt x="1214546" y="516531"/>
                </a:lnTo>
                <a:lnTo>
                  <a:pt x="46767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b="1" dirty="0">
                <a:solidFill>
                  <a:schemeClr val="tx2">
                    <a:lumMod val="75000"/>
                  </a:schemeClr>
                </a:solidFill>
              </a:rPr>
              <a:t>Liikevoitto %</a:t>
            </a:r>
          </a:p>
          <a:p>
            <a:pPr algn="ctr"/>
            <a:r>
              <a:rPr lang="fi-FI" b="1" dirty="0">
                <a:solidFill>
                  <a:schemeClr val="tx2">
                    <a:lumMod val="75000"/>
                  </a:schemeClr>
                </a:solidFill>
              </a:rPr>
              <a:t>1,8 %</a:t>
            </a:r>
          </a:p>
          <a:p>
            <a:pPr algn="ctr"/>
            <a:r>
              <a:rPr lang="fi-FI" b="1" dirty="0">
                <a:solidFill>
                  <a:schemeClr val="tx2">
                    <a:lumMod val="75000"/>
                  </a:schemeClr>
                </a:solidFill>
              </a:rPr>
              <a:t>(-1,1 %) </a:t>
            </a:r>
            <a:endParaRPr lang="en-FI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Freeform 26">
            <a:extLst>
              <a:ext uri="{FF2B5EF4-FFF2-40B4-BE49-F238E27FC236}">
                <a16:creationId xmlns:a16="http://schemas.microsoft.com/office/drawing/2014/main" id="{AEBF247B-12DF-F732-02C6-2A8A96BDE7EE}"/>
              </a:ext>
            </a:extLst>
          </p:cNvPr>
          <p:cNvSpPr/>
          <p:nvPr/>
        </p:nvSpPr>
        <p:spPr>
          <a:xfrm>
            <a:off x="8185890" y="1683147"/>
            <a:ext cx="2401172" cy="2156867"/>
          </a:xfrm>
          <a:custGeom>
            <a:avLst/>
            <a:gdLst>
              <a:gd name="connsiteX0" fmla="*/ 467670 w 2401172"/>
              <a:gd name="connsiteY0" fmla="*/ 0 h 2156867"/>
              <a:gd name="connsiteX1" fmla="*/ 0 w 2401172"/>
              <a:gd name="connsiteY1" fmla="*/ 823658 h 2156867"/>
              <a:gd name="connsiteX2" fmla="*/ 1207566 w 2401172"/>
              <a:gd name="connsiteY2" fmla="*/ 2156867 h 2156867"/>
              <a:gd name="connsiteX3" fmla="*/ 2401172 w 2401172"/>
              <a:gd name="connsiteY3" fmla="*/ 823658 h 2156867"/>
              <a:gd name="connsiteX4" fmla="*/ 1940482 w 2401172"/>
              <a:gd name="connsiteY4" fmla="*/ 13960 h 2156867"/>
              <a:gd name="connsiteX5" fmla="*/ 1214546 w 2401172"/>
              <a:gd name="connsiteY5" fmla="*/ 516531 h 2156867"/>
              <a:gd name="connsiteX6" fmla="*/ 467670 w 2401172"/>
              <a:gd name="connsiteY6" fmla="*/ 0 h 215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1172" h="2156867">
                <a:moveTo>
                  <a:pt x="467670" y="0"/>
                </a:moveTo>
                <a:lnTo>
                  <a:pt x="0" y="823658"/>
                </a:lnTo>
                <a:lnTo>
                  <a:pt x="1207566" y="2156867"/>
                </a:lnTo>
                <a:lnTo>
                  <a:pt x="2401172" y="823658"/>
                </a:lnTo>
                <a:lnTo>
                  <a:pt x="1940482" y="13960"/>
                </a:lnTo>
                <a:lnTo>
                  <a:pt x="1214546" y="516531"/>
                </a:lnTo>
                <a:lnTo>
                  <a:pt x="46767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b="1" dirty="0">
                <a:solidFill>
                  <a:schemeClr val="tx2">
                    <a:lumMod val="75000"/>
                  </a:schemeClr>
                </a:solidFill>
              </a:rPr>
              <a:t>Oman pääoman tuotto</a:t>
            </a:r>
          </a:p>
          <a:p>
            <a:pPr algn="ctr"/>
            <a:r>
              <a:rPr lang="fi-FI" b="1" dirty="0">
                <a:solidFill>
                  <a:schemeClr val="tx2">
                    <a:lumMod val="75000"/>
                  </a:schemeClr>
                </a:solidFill>
              </a:rPr>
              <a:t>8,8 %</a:t>
            </a:r>
          </a:p>
          <a:p>
            <a:pPr algn="ctr"/>
            <a:r>
              <a:rPr lang="fi-FI" b="1" dirty="0">
                <a:solidFill>
                  <a:schemeClr val="tx2">
                    <a:lumMod val="75000"/>
                  </a:schemeClr>
                </a:solidFill>
              </a:rPr>
              <a:t>(-3,2 %) </a:t>
            </a:r>
            <a:endParaRPr lang="en-FI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Freeform 27">
            <a:extLst>
              <a:ext uri="{FF2B5EF4-FFF2-40B4-BE49-F238E27FC236}">
                <a16:creationId xmlns:a16="http://schemas.microsoft.com/office/drawing/2014/main" id="{9F5F9BE8-D6E7-769B-F70E-33F57C516C42}"/>
              </a:ext>
            </a:extLst>
          </p:cNvPr>
          <p:cNvSpPr/>
          <p:nvPr/>
        </p:nvSpPr>
        <p:spPr>
          <a:xfrm>
            <a:off x="6626482" y="3840014"/>
            <a:ext cx="2401172" cy="2156867"/>
          </a:xfrm>
          <a:custGeom>
            <a:avLst/>
            <a:gdLst>
              <a:gd name="connsiteX0" fmla="*/ 467670 w 2401172"/>
              <a:gd name="connsiteY0" fmla="*/ 0 h 2156867"/>
              <a:gd name="connsiteX1" fmla="*/ 0 w 2401172"/>
              <a:gd name="connsiteY1" fmla="*/ 823658 h 2156867"/>
              <a:gd name="connsiteX2" fmla="*/ 1207566 w 2401172"/>
              <a:gd name="connsiteY2" fmla="*/ 2156867 h 2156867"/>
              <a:gd name="connsiteX3" fmla="*/ 2401172 w 2401172"/>
              <a:gd name="connsiteY3" fmla="*/ 823658 h 2156867"/>
              <a:gd name="connsiteX4" fmla="*/ 1940482 w 2401172"/>
              <a:gd name="connsiteY4" fmla="*/ 13960 h 2156867"/>
              <a:gd name="connsiteX5" fmla="*/ 1214546 w 2401172"/>
              <a:gd name="connsiteY5" fmla="*/ 516531 h 2156867"/>
              <a:gd name="connsiteX6" fmla="*/ 467670 w 2401172"/>
              <a:gd name="connsiteY6" fmla="*/ 0 h 215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1172" h="2156867">
                <a:moveTo>
                  <a:pt x="467670" y="0"/>
                </a:moveTo>
                <a:lnTo>
                  <a:pt x="0" y="823658"/>
                </a:lnTo>
                <a:lnTo>
                  <a:pt x="1207566" y="2156867"/>
                </a:lnTo>
                <a:lnTo>
                  <a:pt x="2401172" y="823658"/>
                </a:lnTo>
                <a:lnTo>
                  <a:pt x="1940482" y="13960"/>
                </a:lnTo>
                <a:lnTo>
                  <a:pt x="1214546" y="516531"/>
                </a:lnTo>
                <a:lnTo>
                  <a:pt x="46767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b="1" dirty="0">
                <a:solidFill>
                  <a:schemeClr val="tx2">
                    <a:lumMod val="75000"/>
                  </a:schemeClr>
                </a:solidFill>
              </a:rPr>
              <a:t>Omavaraisuusaste</a:t>
            </a:r>
          </a:p>
          <a:p>
            <a:pPr algn="ctr"/>
            <a:r>
              <a:rPr lang="fi-FI" b="1" dirty="0">
                <a:solidFill>
                  <a:schemeClr val="tx2">
                    <a:lumMod val="75000"/>
                  </a:schemeClr>
                </a:solidFill>
              </a:rPr>
              <a:t>49,6 %</a:t>
            </a:r>
          </a:p>
          <a:p>
            <a:pPr algn="ctr"/>
            <a:r>
              <a:rPr lang="fi-FI" b="1" dirty="0">
                <a:solidFill>
                  <a:schemeClr val="tx2">
                    <a:lumMod val="75000"/>
                  </a:schemeClr>
                </a:solidFill>
              </a:rPr>
              <a:t>(48,9 %)</a:t>
            </a:r>
            <a:endParaRPr lang="en-FI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558056D-1707-6970-3D5D-53D1D138A58F}"/>
              </a:ext>
            </a:extLst>
          </p:cNvPr>
          <p:cNvSpPr txBox="1"/>
          <p:nvPr/>
        </p:nvSpPr>
        <p:spPr>
          <a:xfrm>
            <a:off x="496590" y="6123543"/>
            <a:ext cx="14061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/>
              <a:t>(Vertailuna Q1/2025)</a:t>
            </a:r>
          </a:p>
        </p:txBody>
      </p:sp>
    </p:spTree>
    <p:extLst>
      <p:ext uri="{BB962C8B-B14F-4D97-AF65-F5344CB8AC3E}">
        <p14:creationId xmlns:p14="http://schemas.microsoft.com/office/powerpoint/2010/main" val="3479031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094A3-8091-C51E-B9CC-EBA5E7595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15EB2A-EFB5-9953-70F3-795996E02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Loppuvuoden näkymät </a:t>
            </a:r>
            <a:endParaRPr lang="en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F1548-F1B5-9D37-B8CF-CC340191E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D53385E0-E3FB-B741-AF53-15888D19CCF2}" type="slidenum">
              <a:rPr lang="en-FI"/>
              <a:pPr/>
              <a:t>5</a:t>
            </a:fld>
            <a:endParaRPr lang="en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3D687A-5AC4-C676-032F-F848E7FA66F5}"/>
              </a:ext>
            </a:extLst>
          </p:cNvPr>
          <p:cNvSpPr txBox="1"/>
          <p:nvPr/>
        </p:nvSpPr>
        <p:spPr>
          <a:xfrm>
            <a:off x="838199" y="1710900"/>
            <a:ext cx="8588830" cy="3019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Liikevaihdon arvioidaan säilyvän viime vuoden vastaavalla tasolla.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Calibri"/>
              </a:rPr>
              <a:t>Digistrategian mukaiset investoinnit rasittavat lyhyellä aikavälillä kannattavuutta, mutta nykyinen tulostaso ja vakaa rahoitusasema mahdollistavat niiden toteuttamisen hallitusti.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Calibri"/>
              </a:rPr>
              <a:t>Liikevoiton </a:t>
            </a:r>
            <a:r>
              <a:rPr lang="fi-FI" sz="2000">
                <a:cs typeface="Calibri"/>
              </a:rPr>
              <a:t>arvioidaan pysyvän </a:t>
            </a:r>
            <a:r>
              <a:rPr lang="fi-FI" sz="2000" dirty="0">
                <a:cs typeface="Calibri"/>
              </a:rPr>
              <a:t>positiivisena myös 2026 lopussa.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cs typeface="Calibri"/>
            </a:endParaRPr>
          </a:p>
          <a:p>
            <a:pPr>
              <a:lnSpc>
                <a:spcPts val="1800"/>
              </a:lnSpc>
            </a:pP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2867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B56B01-982B-4C51-77E3-1261522D1B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Kiitos</a:t>
            </a:r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5D9D8-BE75-16C1-48BD-4B635D1BE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3385E0-E3FB-B741-AF53-15888D19CCF2}" type="slidenum">
              <a:rPr lang="en-FI"/>
              <a:pPr/>
              <a:t>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44913724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-teema">
  <a:themeElements>
    <a:clrScheme name="Provincia 2025 4">
      <a:dk1>
        <a:srgbClr val="000000"/>
      </a:dk1>
      <a:lt1>
        <a:srgbClr val="FFFFFF"/>
      </a:lt1>
      <a:dk2>
        <a:srgbClr val="626262"/>
      </a:dk2>
      <a:lt2>
        <a:srgbClr val="BCBDC0"/>
      </a:lt2>
      <a:accent1>
        <a:srgbClr val="F0702F"/>
      </a:accent1>
      <a:accent2>
        <a:srgbClr val="FAA619"/>
      </a:accent2>
      <a:accent3>
        <a:srgbClr val="FFCB05"/>
      </a:accent3>
      <a:accent4>
        <a:srgbClr val="FFE200"/>
      </a:accent4>
      <a:accent5>
        <a:srgbClr val="ACDB71"/>
      </a:accent5>
      <a:accent6>
        <a:srgbClr val="E9524C"/>
      </a:accent6>
      <a:hlink>
        <a:srgbClr val="555555"/>
      </a:hlink>
      <a:folHlink>
        <a:srgbClr val="8B8B8B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</a:spPr>
      <a:bodyPr wrap="square" rtlCol="0" anchor="ctr">
        <a:noAutofit/>
      </a:bodyPr>
      <a:lstStyle>
        <a:defPPr algn="ctr">
          <a:defRPr sz="1400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provincia_pp_2025" id="{7F4E1A91-27D0-E145-AB93-F726A7D9C0AA}" vid="{5CDCC22A-A498-CF46-B807-F41732354132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02E0EB9EBB8843B30FE6B7441E655A" ma:contentTypeVersion="7" ma:contentTypeDescription="Create a new document." ma:contentTypeScope="" ma:versionID="87d30756998808bbbd955210ee87f012">
  <xsd:schema xmlns:xsd="http://www.w3.org/2001/XMLSchema" xmlns:xs="http://www.w3.org/2001/XMLSchema" xmlns:p="http://schemas.microsoft.com/office/2006/metadata/properties" xmlns:ns2="b70a9429-19c5-4cf4-92dd-c22b79e8d379" targetNamespace="http://schemas.microsoft.com/office/2006/metadata/properties" ma:root="true" ma:fieldsID="ebf2686d4e12f81caab503806bd82928" ns2:_="">
    <xsd:import namespace="b70a9429-19c5-4cf4-92dd-c22b79e8d379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Vers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0a9429-19c5-4cf4-92dd-c22b79e8d379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Version" ma:index="10" nillable="true" ma:displayName="MigrationWizIdVersion" ma:internalName="MigrationWizIdVersion">
      <xsd:simpleType>
        <xsd:restriction base="dms:Text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s xmlns="b70a9429-19c5-4cf4-92dd-c22b79e8d379" xsi:nil="true"/>
    <MigrationWizId xmlns="b70a9429-19c5-4cf4-92dd-c22b79e8d379" xsi:nil="true"/>
    <MigrationWizIdVersion xmlns="b70a9429-19c5-4cf4-92dd-c22b79e8d37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B16D7B-D918-4456-BC47-933AB7D64D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0a9429-19c5-4cf4-92dd-c22b79e8d3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CBF343-A69E-4A65-8313-16FBB9294749}">
  <ds:schemaRefs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b70a9429-19c5-4cf4-92dd-c22b79e8d379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81B45E4-12DD-48BA-AF94-7D9467C9C0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provincia_pp_2025 (1)</Template>
  <TotalTime>361</TotalTime>
  <Words>163</Words>
  <Application>Microsoft Office PowerPoint</Application>
  <PresentationFormat>Laajakuva</PresentationFormat>
  <Paragraphs>43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1" baseType="lpstr">
      <vt:lpstr>Aptos</vt:lpstr>
      <vt:lpstr>Arial</vt:lpstr>
      <vt:lpstr>Calibri</vt:lpstr>
      <vt:lpstr>Gill Sans</vt:lpstr>
      <vt:lpstr>3_Office-teema</vt:lpstr>
      <vt:lpstr>Talouskatsaus Q1/2026</vt:lpstr>
      <vt:lpstr>Tammi-Maaliskuu: Kannattavuus parani selvästi</vt:lpstr>
      <vt:lpstr>Liikevaihdon ja liikevoiton kehitys Neljännesvuosittain</vt:lpstr>
      <vt:lpstr>Tunnusluvut tammi-maaliskuu 2026</vt:lpstr>
      <vt:lpstr>Loppuvuoden näkymät </vt:lpstr>
      <vt:lpstr>Kiitos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Alaluukas Essi</dc:creator>
  <cp:lastModifiedBy>Schroderus Taru</cp:lastModifiedBy>
  <cp:revision>12</cp:revision>
  <dcterms:created xsi:type="dcterms:W3CDTF">2025-02-11T10:56:15Z</dcterms:created>
  <dcterms:modified xsi:type="dcterms:W3CDTF">2026-04-27T12:50:43Z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0x0101002102E0EB9EBB8843B30FE6B7441E655A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2024-04-30T07:41:35Z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c28b66f4-d13a-4bc6-95a2-3289f574eec7</vt:lpwstr>
  </property>
  <property fmtid="{D5CDD505-2E9C-101B-9397-08002B2CF9AE}" pid="8" name="MSIP_Label_defa4170-0d19-0005-0004-bc88714345d2_ActionId">
    <vt:lpwstr>c60b7496-03e2-4b16-9d15-7ea12fdff326</vt:lpwstr>
  </property>
  <property fmtid="{D5CDD505-2E9C-101B-9397-08002B2CF9AE}" pid="9" name="MSIP_Label_defa4170-0d19-0005-0004-bc88714345d2_ContentBits">
    <vt:lpwstr>0</vt:lpwstr>
  </property>
  <property fmtid="{D5CDD505-2E9C-101B-9397-08002B2CF9AE}" pid="10" name="ProvinciaDokumenttityyppi">
    <vt:lpwstr>26;#Asiakirjapohja|42bf4af4-6d38-4893-a1c1-bb651b40ae10</vt:lpwstr>
  </property>
  <property fmtid="{D5CDD505-2E9C-101B-9397-08002B2CF9AE}" pid="11" name="MediaServiceImageTags">
    <vt:lpwstr/>
  </property>
  <property fmtid="{D5CDD505-2E9C-101B-9397-08002B2CF9AE}" pid="12" name="ProvinciaAvainsanat">
    <vt:lpwstr>103;#Pohja|300b87aa-bc4f-4d0f-91bc-ec625f3d549e;#102;#Dokumenttipohja|06ecba70-91db-423b-a07c-9a820f1ac867</vt:lpwstr>
  </property>
</Properties>
</file>